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6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</p:sldIdLst>
  <p:sldSz cx="12192000" cy="68580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CF835A-498D-4CC2-9C4C-EBA36A8EF9C6}" v="643" dt="2023-11-20T14:55:50.1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4" autoAdjust="0"/>
    <p:restoredTop sz="96623" autoAdjust="0"/>
  </p:normalViewPr>
  <p:slideViewPr>
    <p:cSldViewPr snapToGrid="0">
      <p:cViewPr varScale="1">
        <p:scale>
          <a:sx n="86" d="100"/>
          <a:sy n="86" d="100"/>
        </p:scale>
        <p:origin x="25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370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68CD3E2C-9A5E-4E78-8AD4-E456DA88D1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F42701D6-FC80-4366-B673-006C2DE43A3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36F52E-3450-45EB-8E1F-4257912397D0}" type="datetime1">
              <a:rPr lang="ru-RU" smtClean="0"/>
              <a:t>11.11.2024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EA2CEAD-810B-4A93-9084-2AA09FD887E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57A1E75B-6CCB-4559-B423-F100B4ECA30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177811-A4AB-4E94-853E-05DA0F2281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6355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B649DA-0C99-49C3-B4FF-BBBBA5C6A475}" type="datetime1">
              <a:rPr lang="ru-RU" smtClean="0"/>
              <a:pPr/>
              <a:t>11.11.2024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2E3F06-B4C7-4E5E-BE2E-B16EA7F7C0A0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965436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2E3F06-B4C7-4E5E-BE2E-B16EA7F7C0A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638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48D7368D-31D9-8101-473D-CD39E706FD2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5796401" y="3378954"/>
            <a:ext cx="6394567" cy="3479046"/>
          </a:xfrm>
          <a:custGeom>
            <a:avLst/>
            <a:gdLst>
              <a:gd name="connsiteX0" fmla="*/ 5171297 w 6394567"/>
              <a:gd name="connsiteY0" fmla="*/ 284 h 3479046"/>
              <a:gd name="connsiteX1" fmla="*/ 6394290 w 6394567"/>
              <a:gd name="connsiteY1" fmla="*/ 430072 h 3479046"/>
              <a:gd name="connsiteX2" fmla="*/ 6394567 w 6394567"/>
              <a:gd name="connsiteY2" fmla="*/ 430316 h 3479046"/>
              <a:gd name="connsiteX3" fmla="*/ 6394567 w 6394567"/>
              <a:gd name="connsiteY3" fmla="*/ 3479046 h 3479046"/>
              <a:gd name="connsiteX4" fmla="*/ 0 w 6394567"/>
              <a:gd name="connsiteY4" fmla="*/ 3479046 h 3479046"/>
              <a:gd name="connsiteX5" fmla="*/ 3916974 w 6394567"/>
              <a:gd name="connsiteY5" fmla="*/ 405504 h 3479046"/>
              <a:gd name="connsiteX6" fmla="*/ 3959456 w 6394567"/>
              <a:gd name="connsiteY6" fmla="*/ 373857 h 3479046"/>
              <a:gd name="connsiteX7" fmla="*/ 5052215 w 6394567"/>
              <a:gd name="connsiteY7" fmla="*/ 1756 h 3479046"/>
              <a:gd name="connsiteX8" fmla="*/ 5171297 w 6394567"/>
              <a:gd name="connsiteY8" fmla="*/ 284 h 347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94567" h="3479046">
                <a:moveTo>
                  <a:pt x="5171297" y="284"/>
                </a:moveTo>
                <a:cubicBezTo>
                  <a:pt x="5607674" y="7531"/>
                  <a:pt x="6039042" y="153650"/>
                  <a:pt x="6394290" y="430072"/>
                </a:cubicBezTo>
                <a:lnTo>
                  <a:pt x="6394567" y="430316"/>
                </a:lnTo>
                <a:lnTo>
                  <a:pt x="6394567" y="3479046"/>
                </a:lnTo>
                <a:lnTo>
                  <a:pt x="0" y="3479046"/>
                </a:lnTo>
                <a:lnTo>
                  <a:pt x="3916974" y="405504"/>
                </a:lnTo>
                <a:lnTo>
                  <a:pt x="3959456" y="373857"/>
                </a:lnTo>
                <a:cubicBezTo>
                  <a:pt x="4291086" y="139664"/>
                  <a:pt x="4671097" y="17528"/>
                  <a:pt x="5052215" y="1756"/>
                </a:cubicBezTo>
                <a:cubicBezTo>
                  <a:pt x="5091916" y="114"/>
                  <a:pt x="5131627" y="-375"/>
                  <a:pt x="5171297" y="284"/>
                </a:cubicBezTo>
                <a:close/>
              </a:path>
            </a:pathLst>
          </a:custGeom>
          <a:gradFill>
            <a:gsLst>
              <a:gs pos="39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F32C74-82F4-2A29-889B-EF23CEE6AA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1" y="1122363"/>
            <a:ext cx="6211185" cy="2305246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4ACADD6-278F-604C-8A38-BBBAFC6754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2" y="3549048"/>
            <a:ext cx="5029198" cy="1956278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C43946B-3F5A-C916-B62B-8D5938EA8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986539F-2DB8-FCDA-C884-9C3CD29B8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0DAA7B3-5D3B-D493-8F6F-1FEBB8576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110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3650D2E-0561-F284-F89A-AAE3CD09A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36841"/>
            <a:ext cx="10239338" cy="9536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2657C4C-16EC-2477-6332-830F53011D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69848" y="2139696"/>
            <a:ext cx="10239338" cy="367768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B0940D3-6996-1C08-F1AF-87C354657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C3676C3-588F-B636-8CE0-AA2CBFBCE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8CEF8A9-EB1E-B344-A4B8-B58D06336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65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9DEF3A28-33E4-2796-AE7A-1234569F5C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44950" y="1081177"/>
            <a:ext cx="2508849" cy="4633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6D185FC-2BBB-E997-A5CD-F2C6CF6B7C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66800" y="1081177"/>
            <a:ext cx="7505700" cy="4633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E314B3C-96CD-071C-C2AD-2C7E04F81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5AA2B04-F5E0-C5A3-C77D-6AE9A9E91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6155BC2-C712-C4A4-50EC-E10D88344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238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EA4769-9A55-AF9B-4CE4-DFA07E711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CE45D9E-DBB4-B890-88D5-B4C03599EC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AE15260-1C0B-A965-3114-D7C40D18B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9AAF4D1-0334-3F24-69B4-06C7BD742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D8BA76D-3B8B-429D-9B32-54D6A6297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786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D8D9C414-4A2F-78AF-ED60-6130D4C563B3}"/>
              </a:ext>
            </a:extLst>
          </p:cNvPr>
          <p:cNvSpPr/>
          <p:nvPr/>
        </p:nvSpPr>
        <p:spPr>
          <a:xfrm>
            <a:off x="6284115" y="3378954"/>
            <a:ext cx="5907885" cy="3479046"/>
          </a:xfrm>
          <a:custGeom>
            <a:avLst/>
            <a:gdLst>
              <a:gd name="connsiteX0" fmla="*/ 5171297 w 5907885"/>
              <a:gd name="connsiteY0" fmla="*/ 284 h 3479046"/>
              <a:gd name="connsiteX1" fmla="*/ 5813217 w 5907885"/>
              <a:gd name="connsiteY1" fmla="*/ 114238 h 3479046"/>
              <a:gd name="connsiteX2" fmla="*/ 5907885 w 5907885"/>
              <a:gd name="connsiteY2" fmla="*/ 151524 h 3479046"/>
              <a:gd name="connsiteX3" fmla="*/ 5907885 w 5907885"/>
              <a:gd name="connsiteY3" fmla="*/ 3479046 h 3479046"/>
              <a:gd name="connsiteX4" fmla="*/ 0 w 5907885"/>
              <a:gd name="connsiteY4" fmla="*/ 3479046 h 3479046"/>
              <a:gd name="connsiteX5" fmla="*/ 3916974 w 5907885"/>
              <a:gd name="connsiteY5" fmla="*/ 405504 h 3479046"/>
              <a:gd name="connsiteX6" fmla="*/ 3959456 w 5907885"/>
              <a:gd name="connsiteY6" fmla="*/ 373857 h 3479046"/>
              <a:gd name="connsiteX7" fmla="*/ 5052215 w 5907885"/>
              <a:gd name="connsiteY7" fmla="*/ 1756 h 3479046"/>
              <a:gd name="connsiteX8" fmla="*/ 5171297 w 5907885"/>
              <a:gd name="connsiteY8" fmla="*/ 284 h 347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07885" h="3479046">
                <a:moveTo>
                  <a:pt x="5171297" y="284"/>
                </a:moveTo>
                <a:cubicBezTo>
                  <a:pt x="5389485" y="3908"/>
                  <a:pt x="5606422" y="42249"/>
                  <a:pt x="5813217" y="114238"/>
                </a:cubicBezTo>
                <a:lnTo>
                  <a:pt x="5907885" y="151524"/>
                </a:lnTo>
                <a:lnTo>
                  <a:pt x="5907885" y="3479046"/>
                </a:lnTo>
                <a:lnTo>
                  <a:pt x="0" y="3479046"/>
                </a:lnTo>
                <a:lnTo>
                  <a:pt x="3916974" y="405504"/>
                </a:lnTo>
                <a:lnTo>
                  <a:pt x="3959456" y="373857"/>
                </a:lnTo>
                <a:cubicBezTo>
                  <a:pt x="4291086" y="139664"/>
                  <a:pt x="4671097" y="17528"/>
                  <a:pt x="5052215" y="1756"/>
                </a:cubicBezTo>
                <a:cubicBezTo>
                  <a:pt x="5091916" y="114"/>
                  <a:pt x="5131627" y="-375"/>
                  <a:pt x="5171297" y="284"/>
                </a:cubicBezTo>
                <a:close/>
              </a:path>
            </a:pathLst>
          </a:custGeom>
          <a:gradFill>
            <a:gsLst>
              <a:gs pos="23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13410AE4-7FC7-589E-B6D3-0DA7B5FC5CE3}"/>
              </a:ext>
            </a:extLst>
          </p:cNvPr>
          <p:cNvSpPr/>
          <p:nvPr/>
        </p:nvSpPr>
        <p:spPr>
          <a:xfrm flipH="1" flipV="1">
            <a:off x="0" y="0"/>
            <a:ext cx="2923855" cy="1479128"/>
          </a:xfrm>
          <a:custGeom>
            <a:avLst/>
            <a:gdLst>
              <a:gd name="connsiteX0" fmla="*/ 2923855 w 2923855"/>
              <a:gd name="connsiteY0" fmla="*/ 1479128 h 1479128"/>
              <a:gd name="connsiteX1" fmla="*/ 0 w 2923855"/>
              <a:gd name="connsiteY1" fmla="*/ 1479128 h 1479128"/>
              <a:gd name="connsiteX2" fmla="*/ 1368245 w 2923855"/>
              <a:gd name="connsiteY2" fmla="*/ 405504 h 1479128"/>
              <a:gd name="connsiteX3" fmla="*/ 1410727 w 2923855"/>
              <a:gd name="connsiteY3" fmla="*/ 373857 h 1479128"/>
              <a:gd name="connsiteX4" fmla="*/ 2503486 w 2923855"/>
              <a:gd name="connsiteY4" fmla="*/ 1756 h 1479128"/>
              <a:gd name="connsiteX5" fmla="*/ 2622568 w 2923855"/>
              <a:gd name="connsiteY5" fmla="*/ 284 h 1479128"/>
              <a:gd name="connsiteX6" fmla="*/ 2785835 w 2923855"/>
              <a:gd name="connsiteY6" fmla="*/ 9494 h 1479128"/>
              <a:gd name="connsiteX7" fmla="*/ 2923855 w 2923855"/>
              <a:gd name="connsiteY7" fmla="*/ 28352 h 1479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3855" h="1479128">
                <a:moveTo>
                  <a:pt x="2923855" y="1479128"/>
                </a:moveTo>
                <a:lnTo>
                  <a:pt x="0" y="1479128"/>
                </a:lnTo>
                <a:lnTo>
                  <a:pt x="1368245" y="405504"/>
                </a:lnTo>
                <a:lnTo>
                  <a:pt x="1410727" y="373857"/>
                </a:lnTo>
                <a:cubicBezTo>
                  <a:pt x="1742357" y="139664"/>
                  <a:pt x="2122368" y="17528"/>
                  <a:pt x="2503486" y="1756"/>
                </a:cubicBezTo>
                <a:cubicBezTo>
                  <a:pt x="2543187" y="114"/>
                  <a:pt x="2582898" y="-375"/>
                  <a:pt x="2622568" y="284"/>
                </a:cubicBezTo>
                <a:cubicBezTo>
                  <a:pt x="2677115" y="1190"/>
                  <a:pt x="2731584" y="4266"/>
                  <a:pt x="2785835" y="9494"/>
                </a:cubicBezTo>
                <a:lnTo>
                  <a:pt x="2923855" y="28352"/>
                </a:lnTo>
                <a:close/>
              </a:path>
            </a:pathLst>
          </a:custGeom>
          <a:gradFill>
            <a:gsLst>
              <a:gs pos="33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FB381CBD-08D9-3C9A-7620-24F2D6404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709738"/>
            <a:ext cx="6455434" cy="2981274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ED5AE2B-1716-CEEC-73F8-E81F591925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4759252"/>
            <a:ext cx="5397260" cy="95574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5CF3052-6EE8-979F-04FB-1B8DF81F2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D986285-161A-6869-27C2-0A159C234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B7ED64F-5DAB-238D-C34A-1DCCB1222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358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0F484D0-7460-7B08-F1EE-96EABE402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936841"/>
            <a:ext cx="10092477" cy="9536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780B7F9-8ECB-7079-A11E-51D3903E2B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2117341"/>
            <a:ext cx="4809482" cy="37601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4E97161-CAF5-CA48-D814-7ACD43AB99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9795" y="2117341"/>
            <a:ext cx="4809482" cy="37601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23BD680-4E7A-5155-3CAE-6BD44EE8B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F6A152D-EFF2-B3AA-3F25-14E113673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0BD6032-FD7A-BFFD-9BE5-48EDBEFBD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71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B647F4D-4855-340E-03F3-4860885EC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63283"/>
            <a:ext cx="10096500" cy="9160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3CEB472-7426-C288-B5F6-0A1232DCE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1" y="1879287"/>
            <a:ext cx="4739628" cy="582117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25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3194F9C-B6FA-97C3-F618-0CF956CB53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6801" y="2505075"/>
            <a:ext cx="4739628" cy="33896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D8F5665C-7910-AFA2-350F-42C06ED5AF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0330" y="1879287"/>
            <a:ext cx="4762970" cy="582117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25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CD71352E-1DE0-F0CD-6F81-1D8FF59C2B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0330" y="2505075"/>
            <a:ext cx="4762970" cy="33896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2D38F7E4-7D9E-4736-3269-4F0C46996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218386CF-9A84-8D2A-BC47-C951DD994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6980844D-FE1F-49E7-3BBD-527FB72EC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389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8EF691C-93A5-1364-00A9-A470C289F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357223"/>
            <a:ext cx="8886884" cy="1043078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6E055BD-4154-B9D1-0B5B-B1E3A06B6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C2A9E4A-03D1-7A8B-233D-014A3248F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82CEFC4-D276-DF45-F395-F5BD2EA70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559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1712C0AD-76F4-FCE4-2717-0A9AA4351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BE83BB66-3F41-7F1D-5108-B3F679A88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FAA6DA0-07AE-4BE4-B82F-7936D0E3E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579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0CBFB75-C953-0BD0-4E2E-717767426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70626"/>
            <a:ext cx="3705225" cy="1286774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8E1AA52-60F3-40F2-673B-5848F4253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75426"/>
            <a:ext cx="5980112" cy="47683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40167E8-C561-5A72-AED3-442F66DDEE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FDBFED3-7CB3-1B8B-9504-13A121CAD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52456C9-19A0-4441-B1AF-B7AFBF642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A8898EA-84CC-411C-0012-D31495369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676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2AC1E10-1458-2553-05B4-313F7E26D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82128"/>
            <a:ext cx="3705225" cy="1275272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43C0F677-F177-6DED-1920-685B9D9FF2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143000"/>
            <a:ext cx="5980112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C4D1CB1-2109-480E-8904-4077C94D6E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6576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5B0DB38-7CB9-2140-BC21-6D2E7DD0B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7B448AD-3B1D-4B5E-CAB9-BB5FD2CDE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BEEF53D-CF5A-87A2-E973-3B8CCDEBA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473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921F4A25-A386-9574-775C-E5E5F9FC3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36841"/>
            <a:ext cx="8886884" cy="953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4F7885F-2B7B-74DB-9996-E0ACEBC9D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2139696"/>
            <a:ext cx="8883836" cy="36776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804F519-BA47-2B81-CC1C-7E1F119EC6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477379" y="4629744"/>
            <a:ext cx="26535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1E351CED-465B-40B5-ADCE-957C918F227B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E952D7B-C352-1630-4C3D-7D5983C04D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10602" y="6318446"/>
            <a:ext cx="27431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96E04F0-DF9B-480B-CC46-BAE7A81FB7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18446"/>
            <a:ext cx="6156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1"/>
                </a:solidFill>
              </a:defRPr>
            </a:lvl1pPr>
          </a:lstStyle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98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69" r:id="rId6"/>
    <p:sldLayoutId id="2147483765" r:id="rId7"/>
    <p:sldLayoutId id="2147483766" r:id="rId8"/>
    <p:sldLayoutId id="2147483767" r:id="rId9"/>
    <p:sldLayoutId id="2147483768" r:id="rId10"/>
    <p:sldLayoutId id="214748377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120000"/>
        </a:lnSpc>
        <a:spcBef>
          <a:spcPts val="500"/>
        </a:spcBef>
        <a:buFont typeface="Neue Haas Grotesk Text Pro" panose="020B05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Neue Haas Grotesk Text Pro" panose="020B05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C4F049F8-87E1-403E-2A50-2F4544BF85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3">
            <a:extLst>
              <a:ext uri="{FF2B5EF4-FFF2-40B4-BE49-F238E27FC236}">
                <a16:creationId xmlns="" xmlns:a16="http://schemas.microsoft.com/office/drawing/2014/main" id="{4F82C8A3-DE0E-05F3-60E9-4BDF79AD6E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269" b="1648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1" name="Freeform: Shape 40">
            <a:extLst>
              <a:ext uri="{FF2B5EF4-FFF2-40B4-BE49-F238E27FC236}">
                <a16:creationId xmlns="" xmlns:a16="http://schemas.microsoft.com/office/drawing/2014/main" id="{DD29B6E1-6E86-A1A0-2491-E5B84B3AAD7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1540000" flipH="1">
            <a:off x="1035555" y="1445436"/>
            <a:ext cx="11191887" cy="5509960"/>
          </a:xfrm>
          <a:custGeom>
            <a:avLst/>
            <a:gdLst>
              <a:gd name="connsiteX0" fmla="*/ 75794 w 11191887"/>
              <a:gd name="connsiteY0" fmla="*/ 5509960 h 5509960"/>
              <a:gd name="connsiteX1" fmla="*/ 11191887 w 11191887"/>
              <a:gd name="connsiteY1" fmla="*/ 5315928 h 5509960"/>
              <a:gd name="connsiteX2" fmla="*/ 5163097 w 11191887"/>
              <a:gd name="connsiteY2" fmla="*/ 753031 h 5509960"/>
              <a:gd name="connsiteX3" fmla="*/ 5078820 w 11191887"/>
              <a:gd name="connsiteY3" fmla="*/ 692507 h 5509960"/>
              <a:gd name="connsiteX4" fmla="*/ 2926071 w 11191887"/>
              <a:gd name="connsiteY4" fmla="*/ 1150 h 5509960"/>
              <a:gd name="connsiteX5" fmla="*/ 2692814 w 11191887"/>
              <a:gd name="connsiteY5" fmla="*/ 2336 h 5509960"/>
              <a:gd name="connsiteX6" fmla="*/ 95718 w 11191887"/>
              <a:gd name="connsiteY6" fmla="*/ 1073885 h 5509960"/>
              <a:gd name="connsiteX7" fmla="*/ 0 w 11191887"/>
              <a:gd name="connsiteY7" fmla="*/ 1167726 h 5509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91887" h="5509960">
                <a:moveTo>
                  <a:pt x="75794" y="5509960"/>
                </a:moveTo>
                <a:lnTo>
                  <a:pt x="11191887" y="5315928"/>
                </a:lnTo>
                <a:lnTo>
                  <a:pt x="5163097" y="753031"/>
                </a:lnTo>
                <a:lnTo>
                  <a:pt x="5078820" y="692507"/>
                </a:lnTo>
                <a:cubicBezTo>
                  <a:pt x="4421358" y="245206"/>
                  <a:pt x="3672983" y="19009"/>
                  <a:pt x="2926071" y="1150"/>
                </a:cubicBezTo>
                <a:cubicBezTo>
                  <a:pt x="2848268" y="-711"/>
                  <a:pt x="2770480" y="-310"/>
                  <a:pt x="2692814" y="2336"/>
                </a:cubicBezTo>
                <a:cubicBezTo>
                  <a:pt x="1746244" y="34591"/>
                  <a:pt x="817542" y="400481"/>
                  <a:pt x="95718" y="1073885"/>
                </a:cubicBezTo>
                <a:lnTo>
                  <a:pt x="0" y="1167726"/>
                </a:lnTo>
                <a:close/>
              </a:path>
            </a:pathLst>
          </a:custGeom>
          <a:gradFill>
            <a:gsLst>
              <a:gs pos="23000">
                <a:schemeClr val="bg2">
                  <a:alpha val="68000"/>
                </a:schemeClr>
              </a:gs>
              <a:gs pos="100000">
                <a:schemeClr val="accent1">
                  <a:lumMod val="60000"/>
                  <a:lumOff val="40000"/>
                  <a:alpha val="7800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55922" y="4409505"/>
            <a:ext cx="5429290" cy="2142559"/>
          </a:xfrm>
        </p:spPr>
        <p:txBody>
          <a:bodyPr rtlCol="0">
            <a:normAutofit/>
          </a:bodyPr>
          <a:lstStyle/>
          <a:p>
            <a:pPr algn="r">
              <a:lnSpc>
                <a:spcPct val="90000"/>
              </a:lnSpc>
            </a:pPr>
            <a:r>
              <a:rPr lang="ru-RU" sz="3000">
                <a:latin typeface="Times New Roman"/>
                <a:cs typeface="Times New Roman"/>
              </a:rPr>
              <a:t>Психологиялық-педагогикалық түзету іс-шараларының ұйымдастыру негіздері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32341" y="2635367"/>
            <a:ext cx="7952871" cy="908807"/>
          </a:xfrm>
        </p:spPr>
        <p:txBody>
          <a:bodyPr rtlCol="0">
            <a:normAutofit/>
          </a:bodyPr>
          <a:lstStyle/>
          <a:p>
            <a:pPr algn="r"/>
            <a:r>
              <a:rPr lang="ru-RU"/>
              <a:t>Әл-Фараби атындағы Қазақ Ұлттық университеті</a:t>
            </a:r>
          </a:p>
        </p:txBody>
      </p:sp>
    </p:spTree>
    <p:extLst>
      <p:ext uri="{BB962C8B-B14F-4D97-AF65-F5344CB8AC3E}">
        <p14:creationId xmlns:p14="http://schemas.microsoft.com/office/powerpoint/2010/main" val="52104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9CE0D6C-EB67-3BD8-724F-B8FCE45F1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332" y="83116"/>
            <a:ext cx="11276351" cy="6299618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 err="1">
                <a:latin typeface="Times New Roman"/>
                <a:ea typeface="+mn-lt"/>
                <a:cs typeface="+mn-lt"/>
              </a:rPr>
              <a:t>Тежеу</a:t>
            </a:r>
            <a:r>
              <a:rPr lang="ru-RU" b="1" dirty="0">
                <a:latin typeface="Times New Roman"/>
                <a:ea typeface="+mn-lt"/>
                <a:cs typeface="+mn-lt"/>
              </a:rPr>
              <a:t> </a:t>
            </a:r>
            <a:r>
              <a:rPr lang="ru-RU" b="1" dirty="0" err="1">
                <a:latin typeface="Times New Roman"/>
                <a:ea typeface="+mn-lt"/>
                <a:cs typeface="+mn-lt"/>
              </a:rPr>
              <a:t>әдістері</a:t>
            </a:r>
            <a:r>
              <a:rPr lang="ru-RU" b="1" dirty="0">
                <a:latin typeface="Times New Roman"/>
                <a:ea typeface="+mn-lt"/>
                <a:cs typeface="+mn-lt"/>
              </a:rPr>
              <a:t>:</a:t>
            </a:r>
            <a:endParaRPr lang="ru-RU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ru-RU" dirty="0">
                <a:latin typeface="Times New Roman"/>
                <a:ea typeface="+mn-lt"/>
                <a:cs typeface="+mn-lt"/>
              </a:rPr>
              <a:t>- </a:t>
            </a:r>
            <a:r>
              <a:rPr lang="ru-RU" dirty="0" err="1">
                <a:latin typeface="Times New Roman"/>
                <a:ea typeface="+mn-lt"/>
                <a:cs typeface="+mn-lt"/>
              </a:rPr>
              <a:t>мұғалімнің</a:t>
            </a:r>
            <a:r>
              <a:rPr lang="ru-RU" dirty="0"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latin typeface="Times New Roman"/>
                <a:ea typeface="+mn-lt"/>
                <a:cs typeface="+mn-lt"/>
              </a:rPr>
              <a:t>күші</a:t>
            </a:r>
            <a:r>
              <a:rPr lang="ru-RU" dirty="0"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latin typeface="Times New Roman"/>
                <a:ea typeface="+mn-lt"/>
                <a:cs typeface="+mn-lt"/>
              </a:rPr>
              <a:t>ашық</a:t>
            </a:r>
            <a:r>
              <a:rPr lang="ru-RU" dirty="0"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latin typeface="Times New Roman"/>
                <a:ea typeface="+mn-lt"/>
                <a:cs typeface="+mn-lt"/>
              </a:rPr>
              <a:t>түрде</a:t>
            </a:r>
            <a:r>
              <a:rPr lang="ru-RU" dirty="0">
                <a:latin typeface="Times New Roman"/>
                <a:ea typeface="+mn-lt"/>
                <a:cs typeface="+mn-lt"/>
              </a:rPr>
              <a:t> көрінеді (іс-әрекетті анықтау; айыптау; жазалау; бұйрық; ескерту; алдағы жаза туралы дабыл қағу; наразылық білдіру; сіз кінәлінің құбылысысыз);</a:t>
            </a:r>
          </a:p>
          <a:p>
            <a:pPr marL="0" indent="0">
              <a:buNone/>
            </a:pPr>
            <a:r>
              <a:rPr lang="ru-RU" dirty="0">
                <a:latin typeface="Times New Roman"/>
                <a:ea typeface="+mn-lt"/>
                <a:cs typeface="+mn-lt"/>
              </a:rPr>
              <a:t>- </a:t>
            </a:r>
            <a:r>
              <a:rPr lang="ru-RU" dirty="0" err="1">
                <a:latin typeface="Times New Roman"/>
                <a:ea typeface="+mn-lt"/>
                <a:cs typeface="+mn-lt"/>
              </a:rPr>
              <a:t>ашық</a:t>
            </a:r>
            <a:r>
              <a:rPr lang="ru-RU" dirty="0"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latin typeface="Times New Roman"/>
                <a:ea typeface="+mn-lt"/>
                <a:cs typeface="+mn-lt"/>
              </a:rPr>
              <a:t>әсер</a:t>
            </a:r>
            <a:r>
              <a:rPr lang="ru-RU" dirty="0">
                <a:latin typeface="Times New Roman"/>
                <a:ea typeface="+mn-lt"/>
                <a:cs typeface="+mn-lt"/>
              </a:rPr>
              <a:t> ету (параллель педагогикалық әрекет, мейірімді сөгіс, тұспалдау, қиялдағы немқұрайлылық, ирония, жоққа шығару, үнсіз сенімсіздік, табиғи салдарды ұйымдастыру).</a:t>
            </a:r>
          </a:p>
          <a:p>
            <a:pPr marL="0" indent="0">
              <a:buNone/>
            </a:pPr>
            <a:r>
              <a:rPr lang="ru-RU" b="1" dirty="0" err="1">
                <a:latin typeface="Times New Roman"/>
                <a:ea typeface="+mn-lt"/>
                <a:cs typeface="+mn-lt"/>
              </a:rPr>
              <a:t>Көмекші</a:t>
            </a:r>
            <a:r>
              <a:rPr lang="ru-RU" b="1" dirty="0">
                <a:latin typeface="Times New Roman"/>
                <a:ea typeface="+mn-lt"/>
                <a:cs typeface="+mn-lt"/>
              </a:rPr>
              <a:t> </a:t>
            </a:r>
            <a:r>
              <a:rPr lang="ru-RU" b="1" dirty="0" err="1">
                <a:latin typeface="Times New Roman"/>
                <a:ea typeface="+mn-lt"/>
                <a:cs typeface="+mn-lt"/>
              </a:rPr>
              <a:t>әдістер</a:t>
            </a:r>
            <a:r>
              <a:rPr lang="ru-RU" b="1" dirty="0">
                <a:latin typeface="Times New Roman"/>
                <a:ea typeface="+mn-lt"/>
                <a:cs typeface="+mn-lt"/>
              </a:rPr>
              <a:t>:</a:t>
            </a:r>
          </a:p>
          <a:p>
            <a:pPr marL="0" indent="0">
              <a:buNone/>
            </a:pPr>
            <a:r>
              <a:rPr lang="ru-RU" dirty="0">
                <a:latin typeface="Times New Roman"/>
                <a:ea typeface="+mn-lt"/>
                <a:cs typeface="+mn-lt"/>
              </a:rPr>
              <a:t>- </a:t>
            </a:r>
            <a:r>
              <a:rPr lang="ru-RU" dirty="0" err="1">
                <a:latin typeface="Times New Roman"/>
                <a:ea typeface="+mn-lt"/>
                <a:cs typeface="+mn-lt"/>
              </a:rPr>
              <a:t>дұрыс</a:t>
            </a:r>
            <a:r>
              <a:rPr lang="ru-RU" dirty="0"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latin typeface="Times New Roman"/>
                <a:ea typeface="+mn-lt"/>
                <a:cs typeface="+mn-lt"/>
              </a:rPr>
              <a:t>мінез-құлықтың</a:t>
            </a:r>
            <a:r>
              <a:rPr lang="ru-RU" dirty="0">
                <a:latin typeface="Times New Roman"/>
                <a:ea typeface="+mn-lt"/>
                <a:cs typeface="+mn-lt"/>
              </a:rPr>
              <a:t> сыртқы тірегін ұйымдастыру; жеке әрекеттерді тіркеуден бас тарту.</a:t>
            </a:r>
          </a:p>
          <a:p>
            <a:pPr marL="0" indent="0">
              <a:buNone/>
            </a:pPr>
            <a:r>
              <a:rPr lang="ru-RU" dirty="0">
                <a:latin typeface="Times New Roman"/>
                <a:ea typeface="+mn-lt"/>
                <a:cs typeface="+mn-lt"/>
              </a:rPr>
              <a:t>О. </a:t>
            </a:r>
            <a:r>
              <a:rPr lang="ru-RU" dirty="0" smtClean="0">
                <a:latin typeface="Times New Roman"/>
                <a:ea typeface="+mn-lt"/>
                <a:cs typeface="+mn-lt"/>
              </a:rPr>
              <a:t>В. </a:t>
            </a:r>
            <a:r>
              <a:rPr lang="ru-RU" dirty="0" err="1" smtClean="0">
                <a:latin typeface="Times New Roman"/>
                <a:ea typeface="+mn-lt"/>
                <a:cs typeface="+mn-lt"/>
              </a:rPr>
              <a:t>Копова</a:t>
            </a:r>
            <a:r>
              <a:rPr lang="ru-RU" dirty="0">
                <a:latin typeface="Times New Roman"/>
                <a:ea typeface="+mn-lt"/>
                <a:cs typeface="+mn-lt"/>
              </a:rPr>
              <a:t>, А. С. Копова "жалпы білім беретін мектеп жағдайында жасөспірімдердің девиантты мінез - құлқының алдын алу және түзету" кітабында педагогикалық тұрғыдан қараусыз қалған жасөспірімге оң әсерін арттыру мақсатында ұжымның түзету әсерін күшейту және келесі педагогикалық әдістерді қолдану ұсынылады:</a:t>
            </a:r>
            <a:endParaRPr lang="ru-RU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ru-RU" dirty="0">
                <a:latin typeface="Times New Roman"/>
                <a:ea typeface="+mn-lt"/>
                <a:cs typeface="+mn-lt"/>
              </a:rPr>
              <a:t>- </a:t>
            </a:r>
            <a:r>
              <a:rPr lang="ru-RU" b="1" dirty="0" err="1">
                <a:latin typeface="Times New Roman"/>
                <a:ea typeface="+mn-lt"/>
                <a:cs typeface="+mn-lt"/>
              </a:rPr>
              <a:t>сенім</a:t>
            </a:r>
            <a:r>
              <a:rPr lang="ru-RU" dirty="0" err="1">
                <a:latin typeface="Times New Roman"/>
                <a:ea typeface="+mn-lt"/>
                <a:cs typeface="+mn-lt"/>
              </a:rPr>
              <a:t>-жасөспірім</a:t>
            </a:r>
            <a:r>
              <a:rPr lang="ru-RU" dirty="0"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latin typeface="Times New Roman"/>
                <a:ea typeface="+mn-lt"/>
                <a:cs typeface="+mn-lt"/>
              </a:rPr>
              <a:t>ұжымның</a:t>
            </a:r>
            <a:r>
              <a:rPr lang="ru-RU" dirty="0"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latin typeface="Times New Roman"/>
                <a:ea typeface="+mn-lt"/>
                <a:cs typeface="+mn-lt"/>
              </a:rPr>
              <a:t>ең</a:t>
            </a:r>
            <a:r>
              <a:rPr lang="ru-RU" dirty="0"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latin typeface="Times New Roman"/>
                <a:ea typeface="+mn-lt"/>
                <a:cs typeface="+mn-lt"/>
              </a:rPr>
              <a:t>маңызды</a:t>
            </a:r>
            <a:r>
              <a:rPr lang="ru-RU" dirty="0"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latin typeface="Times New Roman"/>
                <a:ea typeface="+mn-lt"/>
                <a:cs typeface="+mn-lt"/>
              </a:rPr>
              <a:t>әлеуметтік</a:t>
            </a:r>
            <a:r>
              <a:rPr lang="ru-RU" dirty="0"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latin typeface="Times New Roman"/>
                <a:ea typeface="+mn-lt"/>
                <a:cs typeface="+mn-lt"/>
              </a:rPr>
              <a:t>тапсырмасын</a:t>
            </a:r>
            <a:r>
              <a:rPr lang="ru-RU" dirty="0"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latin typeface="Times New Roman"/>
                <a:ea typeface="+mn-lt"/>
                <a:cs typeface="+mn-lt"/>
              </a:rPr>
              <a:t>орындайды</a:t>
            </a:r>
            <a:r>
              <a:rPr lang="ru-RU" dirty="0">
                <a:latin typeface="Times New Roman"/>
                <a:ea typeface="+mn-lt"/>
                <a:cs typeface="+mn-lt"/>
              </a:rPr>
              <a:t>, </a:t>
            </a:r>
            <a:r>
              <a:rPr lang="ru-RU" dirty="0" err="1">
                <a:latin typeface="Times New Roman"/>
                <a:ea typeface="+mn-lt"/>
                <a:cs typeface="+mn-lt"/>
              </a:rPr>
              <a:t>онда</a:t>
            </a:r>
            <a:r>
              <a:rPr lang="ru-RU" dirty="0"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latin typeface="Times New Roman"/>
                <a:ea typeface="+mn-lt"/>
                <a:cs typeface="+mn-lt"/>
              </a:rPr>
              <a:t>ол</a:t>
            </a:r>
            <a:r>
              <a:rPr lang="ru-RU" dirty="0"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latin typeface="Times New Roman"/>
                <a:ea typeface="+mn-lt"/>
                <a:cs typeface="+mn-lt"/>
              </a:rPr>
              <a:t>өзінің</a:t>
            </a:r>
            <a:r>
              <a:rPr lang="ru-RU" dirty="0"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latin typeface="Times New Roman"/>
                <a:ea typeface="+mn-lt"/>
                <a:cs typeface="+mn-lt"/>
              </a:rPr>
              <a:t>білімі</a:t>
            </a:r>
            <a:r>
              <a:rPr lang="ru-RU" dirty="0">
                <a:latin typeface="Times New Roman"/>
                <a:ea typeface="+mn-lt"/>
                <a:cs typeface="+mn-lt"/>
              </a:rPr>
              <a:t> мен </a:t>
            </a:r>
            <a:r>
              <a:rPr lang="ru-RU" dirty="0" err="1">
                <a:latin typeface="Times New Roman"/>
                <a:ea typeface="+mn-lt"/>
                <a:cs typeface="+mn-lt"/>
              </a:rPr>
              <a:t>дағдыларын</a:t>
            </a:r>
            <a:r>
              <a:rPr lang="ru-RU" dirty="0"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latin typeface="Times New Roman"/>
                <a:ea typeface="+mn-lt"/>
                <a:cs typeface="+mn-lt"/>
              </a:rPr>
              <a:t>көрсете</a:t>
            </a:r>
            <a:r>
              <a:rPr lang="ru-RU" dirty="0"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latin typeface="Times New Roman"/>
                <a:ea typeface="+mn-lt"/>
                <a:cs typeface="+mn-lt"/>
              </a:rPr>
              <a:t>алады</a:t>
            </a:r>
            <a:r>
              <a:rPr lang="ru-RU" dirty="0">
                <a:latin typeface="Times New Roman"/>
                <a:ea typeface="+mn-lt"/>
                <a:cs typeface="+mn-lt"/>
              </a:rPr>
              <a:t>;</a:t>
            </a:r>
            <a:endParaRPr lang="ru-RU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ru-RU" dirty="0">
                <a:latin typeface="Times New Roman"/>
                <a:ea typeface="+mn-lt"/>
                <a:cs typeface="+mn-lt"/>
              </a:rPr>
              <a:t>- </a:t>
            </a:r>
            <a:r>
              <a:rPr lang="ru-RU" b="1" dirty="0" err="1">
                <a:latin typeface="Times New Roman"/>
                <a:ea typeface="+mn-lt"/>
                <a:cs typeface="+mn-lt"/>
              </a:rPr>
              <a:t>іс-әрекетке</a:t>
            </a:r>
            <a:r>
              <a:rPr lang="ru-RU" b="1" dirty="0">
                <a:latin typeface="Times New Roman"/>
                <a:ea typeface="+mn-lt"/>
                <a:cs typeface="+mn-lt"/>
              </a:rPr>
              <a:t> </a:t>
            </a:r>
            <a:r>
              <a:rPr lang="ru-RU" b="1" dirty="0" err="1">
                <a:latin typeface="Times New Roman"/>
                <a:ea typeface="+mn-lt"/>
                <a:cs typeface="+mn-lt"/>
              </a:rPr>
              <a:t>жалпы</a:t>
            </a:r>
            <a:r>
              <a:rPr lang="ru-RU" b="1" dirty="0">
                <a:latin typeface="Times New Roman"/>
                <a:ea typeface="+mn-lt"/>
                <a:cs typeface="+mn-lt"/>
              </a:rPr>
              <a:t> </a:t>
            </a:r>
            <a:r>
              <a:rPr lang="ru-RU" b="1" dirty="0" err="1">
                <a:latin typeface="Times New Roman"/>
                <a:ea typeface="+mn-lt"/>
                <a:cs typeface="+mn-lt"/>
              </a:rPr>
              <a:t>пайдаға</a:t>
            </a:r>
            <a:r>
              <a:rPr lang="ru-RU" b="1" dirty="0">
                <a:latin typeface="Times New Roman"/>
                <a:ea typeface="+mn-lt"/>
                <a:cs typeface="+mn-lt"/>
              </a:rPr>
              <a:t> </a:t>
            </a:r>
            <a:r>
              <a:rPr lang="ru-RU" b="1" dirty="0" err="1">
                <a:latin typeface="Times New Roman"/>
                <a:ea typeface="+mn-lt"/>
                <a:cs typeface="+mn-lt"/>
              </a:rPr>
              <a:t>біртіндеп</a:t>
            </a:r>
            <a:r>
              <a:rPr lang="ru-RU" b="1" dirty="0">
                <a:latin typeface="Times New Roman"/>
                <a:ea typeface="+mn-lt"/>
                <a:cs typeface="+mn-lt"/>
              </a:rPr>
              <a:t> </a:t>
            </a:r>
            <a:r>
              <a:rPr lang="ru-RU" b="1" dirty="0" err="1">
                <a:latin typeface="Times New Roman"/>
                <a:ea typeface="+mn-lt"/>
                <a:cs typeface="+mn-lt"/>
              </a:rPr>
              <a:t>үйрету</a:t>
            </a:r>
            <a:r>
              <a:rPr lang="ru-RU" dirty="0" err="1">
                <a:latin typeface="Times New Roman"/>
                <a:ea typeface="+mn-lt"/>
                <a:cs typeface="+mn-lt"/>
              </a:rPr>
              <a:t>-тапсырмалар</a:t>
            </a:r>
            <a:r>
              <a:rPr lang="ru-RU" dirty="0"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latin typeface="Times New Roman"/>
                <a:ea typeface="+mn-lt"/>
                <a:cs typeface="+mn-lt"/>
              </a:rPr>
              <a:t>қайталанады</a:t>
            </a:r>
            <a:r>
              <a:rPr lang="ru-RU" dirty="0">
                <a:latin typeface="Times New Roman"/>
                <a:ea typeface="+mn-lt"/>
                <a:cs typeface="+mn-lt"/>
              </a:rPr>
              <a:t>, </a:t>
            </a:r>
            <a:r>
              <a:rPr lang="ru-RU" dirty="0" err="1">
                <a:latin typeface="Times New Roman"/>
                <a:ea typeface="+mn-lt"/>
                <a:cs typeface="+mn-lt"/>
              </a:rPr>
              <a:t>күрделене</a:t>
            </a:r>
            <a:r>
              <a:rPr lang="ru-RU" dirty="0"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latin typeface="Times New Roman"/>
                <a:ea typeface="+mn-lt"/>
                <a:cs typeface="+mn-lt"/>
              </a:rPr>
              <a:t>түседі</a:t>
            </a:r>
            <a:r>
              <a:rPr lang="ru-RU" dirty="0"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latin typeface="Times New Roman"/>
                <a:ea typeface="+mn-lt"/>
                <a:cs typeface="+mn-lt"/>
              </a:rPr>
              <a:t>және</a:t>
            </a:r>
            <a:r>
              <a:rPr lang="ru-RU" dirty="0"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latin typeface="Times New Roman"/>
                <a:ea typeface="+mn-lt"/>
                <a:cs typeface="+mn-lt"/>
              </a:rPr>
              <a:t>олардың</a:t>
            </a:r>
            <a:r>
              <a:rPr lang="ru-RU" dirty="0"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latin typeface="Times New Roman"/>
                <a:ea typeface="+mn-lt"/>
                <a:cs typeface="+mn-lt"/>
              </a:rPr>
              <a:t>қоғамдық</a:t>
            </a:r>
            <a:r>
              <a:rPr lang="ru-RU" dirty="0"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latin typeface="Times New Roman"/>
                <a:ea typeface="+mn-lt"/>
                <a:cs typeface="+mn-lt"/>
              </a:rPr>
              <a:t>маңыздылығымен</a:t>
            </a:r>
            <a:r>
              <a:rPr lang="ru-RU" dirty="0"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latin typeface="Times New Roman"/>
                <a:ea typeface="+mn-lt"/>
                <a:cs typeface="+mn-lt"/>
              </a:rPr>
              <a:t>ынталандырылады</a:t>
            </a:r>
            <a:r>
              <a:rPr lang="ru-RU" dirty="0">
                <a:latin typeface="Times New Roman"/>
                <a:ea typeface="+mn-lt"/>
                <a:cs typeface="+mn-lt"/>
              </a:rPr>
              <a:t>;</a:t>
            </a:r>
            <a:endParaRPr lang="ru-RU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ru-RU" dirty="0">
                <a:latin typeface="Times New Roman"/>
                <a:ea typeface="+mn-lt"/>
                <a:cs typeface="+mn-lt"/>
              </a:rPr>
              <a:t>- </a:t>
            </a:r>
            <a:r>
              <a:rPr lang="ru-RU" b="1" dirty="0" err="1">
                <a:latin typeface="Times New Roman"/>
                <a:ea typeface="+mn-lt"/>
                <a:cs typeface="+mn-lt"/>
              </a:rPr>
              <a:t>ұжымдық</a:t>
            </a:r>
            <a:r>
              <a:rPr lang="ru-RU" b="1" dirty="0">
                <a:latin typeface="Times New Roman"/>
                <a:ea typeface="+mn-lt"/>
                <a:cs typeface="+mn-lt"/>
              </a:rPr>
              <a:t> </a:t>
            </a:r>
            <a:r>
              <a:rPr lang="ru-RU" b="1" dirty="0" err="1">
                <a:latin typeface="Times New Roman"/>
                <a:ea typeface="+mn-lt"/>
                <a:cs typeface="+mn-lt"/>
              </a:rPr>
              <a:t>көріністерді</a:t>
            </a:r>
            <a:r>
              <a:rPr lang="ru-RU" b="1" dirty="0">
                <a:latin typeface="Times New Roman"/>
                <a:ea typeface="+mn-lt"/>
                <a:cs typeface="+mn-lt"/>
              </a:rPr>
              <a:t> </a:t>
            </a:r>
            <a:r>
              <a:rPr lang="ru-RU" b="1" dirty="0" err="1">
                <a:latin typeface="Times New Roman"/>
                <a:ea typeface="+mn-lt"/>
                <a:cs typeface="+mn-lt"/>
              </a:rPr>
              <a:t>қолдау</a:t>
            </a:r>
            <a:r>
              <a:rPr lang="ru-RU" b="1" dirty="0">
                <a:latin typeface="Times New Roman"/>
                <a:ea typeface="+mn-lt"/>
                <a:cs typeface="+mn-lt"/>
              </a:rPr>
              <a:t> </a:t>
            </a:r>
            <a:r>
              <a:rPr lang="ru-RU" dirty="0">
                <a:latin typeface="Times New Roman"/>
                <a:ea typeface="+mn-lt"/>
                <a:cs typeface="+mn-lt"/>
              </a:rPr>
              <a:t>– </a:t>
            </a:r>
            <a:r>
              <a:rPr lang="ru-RU" dirty="0" err="1">
                <a:latin typeface="Times New Roman"/>
                <a:ea typeface="+mn-lt"/>
                <a:cs typeface="+mn-lt"/>
              </a:rPr>
              <a:t>жасөспірімнің</a:t>
            </a:r>
            <a:r>
              <a:rPr lang="ru-RU" dirty="0"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latin typeface="Times New Roman"/>
                <a:ea typeface="+mn-lt"/>
                <a:cs typeface="+mn-lt"/>
              </a:rPr>
              <a:t>қоғамдық</a:t>
            </a:r>
            <a:r>
              <a:rPr lang="ru-RU" dirty="0"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latin typeface="Times New Roman"/>
                <a:ea typeface="+mn-lt"/>
                <a:cs typeface="+mn-lt"/>
              </a:rPr>
              <a:t>жұмыстарды</a:t>
            </a:r>
            <a:r>
              <a:rPr lang="ru-RU" dirty="0"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latin typeface="Times New Roman"/>
                <a:ea typeface="+mn-lt"/>
                <a:cs typeface="+mn-lt"/>
              </a:rPr>
              <a:t>орындауға</a:t>
            </a:r>
            <a:r>
              <a:rPr lang="ru-RU" dirty="0"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latin typeface="Times New Roman"/>
                <a:ea typeface="+mn-lt"/>
                <a:cs typeface="+mn-lt"/>
              </a:rPr>
              <a:t>күш-жігерін</a:t>
            </a:r>
            <a:r>
              <a:rPr lang="ru-RU" dirty="0"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latin typeface="Times New Roman"/>
                <a:ea typeface="+mn-lt"/>
                <a:cs typeface="+mn-lt"/>
              </a:rPr>
              <a:t>ұжыммен</a:t>
            </a:r>
            <a:r>
              <a:rPr lang="ru-RU" dirty="0"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latin typeface="Times New Roman"/>
                <a:ea typeface="+mn-lt"/>
                <a:cs typeface="+mn-lt"/>
              </a:rPr>
              <a:t>ынталандыру</a:t>
            </a:r>
            <a:r>
              <a:rPr lang="ru-RU" dirty="0"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latin typeface="Times New Roman"/>
                <a:ea typeface="+mn-lt"/>
                <a:cs typeface="+mn-lt"/>
              </a:rPr>
              <a:t>және</a:t>
            </a:r>
            <a:r>
              <a:rPr lang="ru-RU" dirty="0"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latin typeface="Times New Roman"/>
                <a:ea typeface="+mn-lt"/>
                <a:cs typeface="+mn-lt"/>
              </a:rPr>
              <a:t>мақұлдау</a:t>
            </a:r>
            <a:r>
              <a:rPr lang="ru-RU" dirty="0">
                <a:latin typeface="Times New Roman"/>
                <a:ea typeface="+mn-lt"/>
                <a:cs typeface="+mn-lt"/>
              </a:rPr>
              <a:t>, </a:t>
            </a:r>
            <a:r>
              <a:rPr lang="ru-RU" dirty="0" err="1">
                <a:latin typeface="Times New Roman"/>
                <a:ea typeface="+mn-lt"/>
                <a:cs typeface="+mn-lt"/>
              </a:rPr>
              <a:t>оған</a:t>
            </a:r>
            <a:r>
              <a:rPr lang="ru-RU" dirty="0"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latin typeface="Times New Roman"/>
                <a:ea typeface="+mn-lt"/>
                <a:cs typeface="+mn-lt"/>
              </a:rPr>
              <a:t>басқалардың</a:t>
            </a:r>
            <a:r>
              <a:rPr lang="ru-RU" dirty="0"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latin typeface="Times New Roman"/>
                <a:ea typeface="+mn-lt"/>
                <a:cs typeface="+mn-lt"/>
              </a:rPr>
              <a:t>достық</a:t>
            </a:r>
            <a:r>
              <a:rPr lang="ru-RU" dirty="0"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latin typeface="Times New Roman"/>
                <a:ea typeface="+mn-lt"/>
                <a:cs typeface="+mn-lt"/>
              </a:rPr>
              <a:t>қарым-қатынасының</a:t>
            </a:r>
            <a:r>
              <a:rPr lang="ru-RU" dirty="0"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latin typeface="Times New Roman"/>
                <a:ea typeface="+mn-lt"/>
                <a:cs typeface="+mn-lt"/>
              </a:rPr>
              <a:t>артуымен</a:t>
            </a:r>
            <a:r>
              <a:rPr lang="ru-RU" dirty="0"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latin typeface="Times New Roman"/>
                <a:ea typeface="+mn-lt"/>
                <a:cs typeface="+mn-lt"/>
              </a:rPr>
              <a:t>үйлеседі</a:t>
            </a:r>
            <a:r>
              <a:rPr lang="ru-RU" dirty="0">
                <a:latin typeface="Times New Roman"/>
                <a:ea typeface="+mn-lt"/>
                <a:cs typeface="+mn-lt"/>
              </a:rPr>
              <a:t>;</a:t>
            </a:r>
            <a:endParaRPr lang="ru-RU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ru-RU" dirty="0">
                <a:latin typeface="Times New Roman"/>
                <a:ea typeface="+mn-lt"/>
                <a:cs typeface="+mn-lt"/>
              </a:rPr>
              <a:t>- </a:t>
            </a:r>
            <a:r>
              <a:rPr lang="ru-RU" b="1" dirty="0" err="1">
                <a:latin typeface="Times New Roman"/>
                <a:ea typeface="+mn-lt"/>
                <a:cs typeface="+mn-lt"/>
              </a:rPr>
              <a:t>сенімсіздік</a:t>
            </a:r>
            <a:r>
              <a:rPr lang="ru-RU" dirty="0" err="1">
                <a:latin typeface="Times New Roman"/>
                <a:ea typeface="+mn-lt"/>
                <a:cs typeface="+mn-lt"/>
              </a:rPr>
              <a:t>-ұжым</a:t>
            </a:r>
            <a:r>
              <a:rPr lang="ru-RU" dirty="0"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latin typeface="Times New Roman"/>
                <a:ea typeface="+mn-lt"/>
                <a:cs typeface="+mn-lt"/>
              </a:rPr>
              <a:t>белгілі</a:t>
            </a:r>
            <a:r>
              <a:rPr lang="ru-RU" dirty="0"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latin typeface="Times New Roman"/>
                <a:ea typeface="+mn-lt"/>
                <a:cs typeface="+mn-lt"/>
              </a:rPr>
              <a:t>бір</a:t>
            </a:r>
            <a:r>
              <a:rPr lang="ru-RU" dirty="0"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latin typeface="Times New Roman"/>
                <a:ea typeface="+mn-lt"/>
                <a:cs typeface="+mn-lt"/>
              </a:rPr>
              <a:t>жасөспірімге</a:t>
            </a:r>
            <a:r>
              <a:rPr lang="ru-RU" dirty="0"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latin typeface="Times New Roman"/>
                <a:ea typeface="+mn-lt"/>
                <a:cs typeface="+mn-lt"/>
              </a:rPr>
              <a:t>оның</a:t>
            </a:r>
            <a:r>
              <a:rPr lang="ru-RU" dirty="0"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latin typeface="Times New Roman"/>
                <a:ea typeface="+mn-lt"/>
                <a:cs typeface="+mn-lt"/>
              </a:rPr>
              <a:t>жеке</a:t>
            </a:r>
            <a:r>
              <a:rPr lang="ru-RU" dirty="0"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latin typeface="Times New Roman"/>
                <a:ea typeface="+mn-lt"/>
                <a:cs typeface="+mn-lt"/>
              </a:rPr>
              <a:t>тұлғалық</a:t>
            </a:r>
            <a:r>
              <a:rPr lang="ru-RU" dirty="0"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latin typeface="Times New Roman"/>
                <a:ea typeface="+mn-lt"/>
                <a:cs typeface="+mn-lt"/>
              </a:rPr>
              <a:t>қасиеттерін</a:t>
            </a:r>
            <a:r>
              <a:rPr lang="ru-RU" dirty="0"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latin typeface="Times New Roman"/>
                <a:ea typeface="+mn-lt"/>
                <a:cs typeface="+mn-lt"/>
              </a:rPr>
              <a:t>теріс</a:t>
            </a:r>
            <a:r>
              <a:rPr lang="ru-RU" dirty="0"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latin typeface="Times New Roman"/>
                <a:ea typeface="+mn-lt"/>
                <a:cs typeface="+mn-lt"/>
              </a:rPr>
              <a:t>бағалауға</a:t>
            </a:r>
            <a:r>
              <a:rPr lang="ru-RU" dirty="0"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latin typeface="Times New Roman"/>
                <a:ea typeface="+mn-lt"/>
                <a:cs typeface="+mn-lt"/>
              </a:rPr>
              <a:t>байланысты</a:t>
            </a:r>
            <a:r>
              <a:rPr lang="ru-RU" dirty="0"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latin typeface="Times New Roman"/>
                <a:ea typeface="+mn-lt"/>
                <a:cs typeface="+mn-lt"/>
              </a:rPr>
              <a:t>қандай</a:t>
            </a:r>
            <a:r>
              <a:rPr lang="ru-RU" dirty="0">
                <a:latin typeface="Times New Roman"/>
                <a:ea typeface="+mn-lt"/>
                <a:cs typeface="+mn-lt"/>
              </a:rPr>
              <a:t> да </a:t>
            </a:r>
            <a:r>
              <a:rPr lang="ru-RU" dirty="0" err="1">
                <a:latin typeface="Times New Roman"/>
                <a:ea typeface="+mn-lt"/>
                <a:cs typeface="+mn-lt"/>
              </a:rPr>
              <a:t>бір</a:t>
            </a:r>
            <a:r>
              <a:rPr lang="ru-RU" dirty="0"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latin typeface="Times New Roman"/>
                <a:ea typeface="+mn-lt"/>
                <a:cs typeface="+mn-lt"/>
              </a:rPr>
              <a:t>істі</a:t>
            </a:r>
            <a:r>
              <a:rPr lang="ru-RU" dirty="0"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latin typeface="Times New Roman"/>
                <a:ea typeface="+mn-lt"/>
                <a:cs typeface="+mn-lt"/>
              </a:rPr>
              <a:t>сеніп</a:t>
            </a:r>
            <a:r>
              <a:rPr lang="ru-RU" dirty="0"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latin typeface="Times New Roman"/>
                <a:ea typeface="+mn-lt"/>
                <a:cs typeface="+mn-lt"/>
              </a:rPr>
              <a:t>тапсыру</a:t>
            </a:r>
            <a:r>
              <a:rPr lang="ru-RU" dirty="0">
                <a:latin typeface="Times New Roman"/>
                <a:ea typeface="+mn-lt"/>
                <a:cs typeface="+mn-lt"/>
              </a:rPr>
              <a:t> керек пе, </a:t>
            </a:r>
            <a:r>
              <a:rPr lang="ru-RU" dirty="0" err="1">
                <a:latin typeface="Times New Roman"/>
                <a:ea typeface="+mn-lt"/>
                <a:cs typeface="+mn-lt"/>
              </a:rPr>
              <a:t>жоқ</a:t>
            </a:r>
            <a:r>
              <a:rPr lang="ru-RU" dirty="0">
                <a:latin typeface="Times New Roman"/>
                <a:ea typeface="+mn-lt"/>
                <a:cs typeface="+mn-lt"/>
              </a:rPr>
              <a:t> па </a:t>
            </a:r>
            <a:r>
              <a:rPr lang="ru-RU" dirty="0" err="1">
                <a:latin typeface="Times New Roman"/>
                <a:ea typeface="+mn-lt"/>
                <a:cs typeface="+mn-lt"/>
              </a:rPr>
              <a:t>деген</a:t>
            </a:r>
            <a:r>
              <a:rPr lang="ru-RU" dirty="0"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latin typeface="Times New Roman"/>
                <a:ea typeface="+mn-lt"/>
                <a:cs typeface="+mn-lt"/>
              </a:rPr>
              <a:t>күмән</a:t>
            </a:r>
            <a:r>
              <a:rPr lang="ru-RU" dirty="0"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latin typeface="Times New Roman"/>
                <a:ea typeface="+mn-lt"/>
                <a:cs typeface="+mn-lt"/>
              </a:rPr>
              <a:t>туғызады</a:t>
            </a:r>
            <a:r>
              <a:rPr lang="ru-RU" dirty="0">
                <a:latin typeface="Times New Roman"/>
                <a:ea typeface="+mn-lt"/>
                <a:cs typeface="+mn-lt"/>
              </a:rPr>
              <a:t>, </a:t>
            </a:r>
            <a:r>
              <a:rPr lang="ru-RU" dirty="0" err="1">
                <a:latin typeface="Times New Roman"/>
                <a:ea typeface="+mn-lt"/>
                <a:cs typeface="+mn-lt"/>
              </a:rPr>
              <a:t>осылайша</a:t>
            </a:r>
            <a:r>
              <a:rPr lang="ru-RU" dirty="0">
                <a:latin typeface="Times New Roman"/>
                <a:ea typeface="+mn-lt"/>
                <a:cs typeface="+mn-lt"/>
              </a:rPr>
              <a:t> оны </a:t>
            </a:r>
            <a:r>
              <a:rPr lang="ru-RU" dirty="0" err="1">
                <a:latin typeface="Times New Roman"/>
                <a:ea typeface="+mn-lt"/>
                <a:cs typeface="+mn-lt"/>
              </a:rPr>
              <a:t>өзін-өзі</a:t>
            </a:r>
            <a:r>
              <a:rPr lang="ru-RU" dirty="0"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latin typeface="Times New Roman"/>
                <a:ea typeface="+mn-lt"/>
                <a:cs typeface="+mn-lt"/>
              </a:rPr>
              <a:t>сынауға</a:t>
            </a:r>
            <a:r>
              <a:rPr lang="ru-RU" dirty="0"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latin typeface="Times New Roman"/>
                <a:ea typeface="+mn-lt"/>
                <a:cs typeface="+mn-lt"/>
              </a:rPr>
              <a:t>итермелейді</a:t>
            </a:r>
            <a:r>
              <a:rPr lang="ru-RU" dirty="0">
                <a:latin typeface="Times New Roman"/>
                <a:ea typeface="+mn-lt"/>
                <a:cs typeface="+mn-lt"/>
              </a:rPr>
              <a:t>;</a:t>
            </a:r>
            <a:endParaRPr lang="ru-RU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ru-RU" dirty="0">
                <a:latin typeface="Times New Roman"/>
                <a:ea typeface="+mn-lt"/>
                <a:cs typeface="+mn-lt"/>
              </a:rPr>
              <a:t>- </a:t>
            </a:r>
            <a:r>
              <a:rPr lang="ru-RU" b="1" dirty="0" err="1">
                <a:latin typeface="Times New Roman"/>
                <a:ea typeface="+mn-lt"/>
                <a:cs typeface="+mn-lt"/>
              </a:rPr>
              <a:t>жұмысты</a:t>
            </a:r>
            <a:r>
              <a:rPr lang="ru-RU" b="1" dirty="0">
                <a:latin typeface="Times New Roman"/>
                <a:ea typeface="+mn-lt"/>
                <a:cs typeface="+mn-lt"/>
              </a:rPr>
              <a:t> </a:t>
            </a:r>
            <a:r>
              <a:rPr lang="ru-RU" b="1" dirty="0" err="1">
                <a:latin typeface="Times New Roman"/>
                <a:ea typeface="+mn-lt"/>
                <a:cs typeface="+mn-lt"/>
              </a:rPr>
              <a:t>жосықсыз</a:t>
            </a:r>
            <a:r>
              <a:rPr lang="ru-RU" b="1" dirty="0">
                <a:latin typeface="Times New Roman"/>
                <a:ea typeface="+mn-lt"/>
                <a:cs typeface="+mn-lt"/>
              </a:rPr>
              <a:t> </a:t>
            </a:r>
            <a:r>
              <a:rPr lang="ru-RU" b="1" dirty="0" err="1">
                <a:latin typeface="Times New Roman"/>
                <a:ea typeface="+mn-lt"/>
                <a:cs typeface="+mn-lt"/>
              </a:rPr>
              <a:t>және</a:t>
            </a:r>
            <a:r>
              <a:rPr lang="ru-RU" b="1" dirty="0">
                <a:latin typeface="Times New Roman"/>
                <a:ea typeface="+mn-lt"/>
                <a:cs typeface="+mn-lt"/>
              </a:rPr>
              <a:t> </a:t>
            </a:r>
            <a:r>
              <a:rPr lang="ru-RU" b="1" dirty="0" err="1">
                <a:latin typeface="Times New Roman"/>
                <a:ea typeface="+mn-lt"/>
                <a:cs typeface="+mn-lt"/>
              </a:rPr>
              <a:t>сапасыз</a:t>
            </a:r>
            <a:r>
              <a:rPr lang="ru-RU" b="1" dirty="0">
                <a:latin typeface="Times New Roman"/>
                <a:ea typeface="+mn-lt"/>
                <a:cs typeface="+mn-lt"/>
              </a:rPr>
              <a:t> </a:t>
            </a:r>
            <a:r>
              <a:rPr lang="ru-RU" b="1" dirty="0" err="1">
                <a:latin typeface="Times New Roman"/>
                <a:ea typeface="+mn-lt"/>
                <a:cs typeface="+mn-lt"/>
              </a:rPr>
              <a:t>орындаудан</a:t>
            </a:r>
            <a:r>
              <a:rPr lang="ru-RU" b="1" dirty="0">
                <a:latin typeface="Times New Roman"/>
                <a:ea typeface="+mn-lt"/>
                <a:cs typeface="+mn-lt"/>
              </a:rPr>
              <a:t> бас </a:t>
            </a:r>
            <a:r>
              <a:rPr lang="ru-RU" b="1" dirty="0" err="1">
                <a:latin typeface="Times New Roman"/>
                <a:ea typeface="+mn-lt"/>
                <a:cs typeface="+mn-lt"/>
              </a:rPr>
              <a:t>тарту</a:t>
            </a:r>
            <a:r>
              <a:rPr lang="ru-RU" dirty="0">
                <a:latin typeface="Times New Roman"/>
                <a:ea typeface="+mn-lt"/>
                <a:cs typeface="+mn-lt"/>
              </a:rPr>
              <a:t>;</a:t>
            </a:r>
            <a:endParaRPr lang="ru-RU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ru-RU" dirty="0">
                <a:latin typeface="Times New Roman"/>
                <a:ea typeface="+mn-lt"/>
                <a:cs typeface="+mn-lt"/>
              </a:rPr>
              <a:t>- </a:t>
            </a:r>
            <a:r>
              <a:rPr lang="ru-RU" dirty="0" err="1">
                <a:latin typeface="Times New Roman"/>
                <a:ea typeface="+mn-lt"/>
                <a:cs typeface="+mn-lt"/>
              </a:rPr>
              <a:t>жасөспірімнің</a:t>
            </a:r>
            <a:r>
              <a:rPr lang="ru-RU" dirty="0"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latin typeface="Times New Roman"/>
                <a:ea typeface="+mn-lt"/>
                <a:cs typeface="+mn-lt"/>
              </a:rPr>
              <a:t>өзімшілдік</a:t>
            </a:r>
            <a:r>
              <a:rPr lang="ru-RU" dirty="0"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latin typeface="Times New Roman"/>
                <a:ea typeface="+mn-lt"/>
                <a:cs typeface="+mn-lt"/>
              </a:rPr>
              <a:t>көзқарастары</a:t>
            </a:r>
            <a:r>
              <a:rPr lang="ru-RU" dirty="0">
                <a:latin typeface="Times New Roman"/>
                <a:ea typeface="+mn-lt"/>
                <a:cs typeface="+mn-lt"/>
              </a:rPr>
              <a:t> мен </a:t>
            </a:r>
            <a:r>
              <a:rPr lang="ru-RU" dirty="0" err="1">
                <a:latin typeface="Times New Roman"/>
                <a:ea typeface="+mn-lt"/>
                <a:cs typeface="+mn-lt"/>
              </a:rPr>
              <a:t>көзқарастарының</a:t>
            </a:r>
            <a:r>
              <a:rPr lang="ru-RU" dirty="0"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latin typeface="Times New Roman"/>
                <a:ea typeface="+mn-lt"/>
                <a:cs typeface="+mn-lt"/>
              </a:rPr>
              <a:t>азғындығын</a:t>
            </a:r>
            <a:r>
              <a:rPr lang="ru-RU" dirty="0"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latin typeface="Times New Roman"/>
                <a:ea typeface="+mn-lt"/>
                <a:cs typeface="+mn-lt"/>
              </a:rPr>
              <a:t>айыптау</a:t>
            </a:r>
            <a:r>
              <a:rPr lang="ru-RU" dirty="0">
                <a:latin typeface="Times New Roman"/>
                <a:ea typeface="+mn-lt"/>
                <a:cs typeface="+mn-lt"/>
              </a:rPr>
              <a:t>;</a:t>
            </a:r>
            <a:endParaRPr lang="ru-RU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2746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="" xmlns:a16="http://schemas.microsoft.com/office/drawing/2014/main" id="{72AA3712-C5CA-A663-E80E-253CE09307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B95EFB9-A4CB-5F10-6281-A13C0DBAD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157" y="80164"/>
            <a:ext cx="11743038" cy="1257299"/>
          </a:xfrm>
        </p:spPr>
        <p:txBody>
          <a:bodyPr anchor="ctr">
            <a:normAutofit/>
          </a:bodyPr>
          <a:lstStyle/>
          <a:p>
            <a:r>
              <a:rPr lang="ru-RU" sz="2000" b="0" dirty="0" err="1">
                <a:ea typeface="+mj-lt"/>
                <a:cs typeface="+mj-lt"/>
              </a:rPr>
              <a:t>Тәрбие</a:t>
            </a:r>
            <a:r>
              <a:rPr lang="ru-RU" sz="2000" b="0" dirty="0">
                <a:ea typeface="+mj-lt"/>
                <a:cs typeface="+mj-lt"/>
              </a:rPr>
              <a:t> </a:t>
            </a:r>
            <a:r>
              <a:rPr lang="ru-RU" sz="2000" b="0" dirty="0" err="1">
                <a:ea typeface="+mj-lt"/>
                <a:cs typeface="+mj-lt"/>
              </a:rPr>
              <a:t>процесінде</a:t>
            </a:r>
            <a:r>
              <a:rPr lang="ru-RU" sz="2000" b="0" dirty="0">
                <a:ea typeface="+mj-lt"/>
                <a:cs typeface="+mj-lt"/>
              </a:rPr>
              <a:t> </a:t>
            </a:r>
            <a:r>
              <a:rPr lang="ru-RU" sz="2000" b="0" dirty="0" err="1">
                <a:ea typeface="+mj-lt"/>
                <a:cs typeface="+mj-lt"/>
              </a:rPr>
              <a:t>балаға</a:t>
            </a:r>
            <a:r>
              <a:rPr lang="ru-RU" sz="2000" b="0" dirty="0">
                <a:ea typeface="+mj-lt"/>
                <a:cs typeface="+mj-lt"/>
              </a:rPr>
              <a:t> </a:t>
            </a:r>
            <a:r>
              <a:rPr lang="ru-RU" sz="2000" b="0" dirty="0" err="1">
                <a:ea typeface="+mj-lt"/>
                <a:cs typeface="+mj-lt"/>
              </a:rPr>
              <a:t>педагогикалық</a:t>
            </a:r>
            <a:r>
              <a:rPr lang="ru-RU" sz="2000" b="0" dirty="0">
                <a:ea typeface="+mj-lt"/>
                <a:cs typeface="+mj-lt"/>
              </a:rPr>
              <a:t> </a:t>
            </a:r>
            <a:r>
              <a:rPr lang="ru-RU" sz="2000" b="0" dirty="0" err="1">
                <a:ea typeface="+mj-lt"/>
                <a:cs typeface="+mj-lt"/>
              </a:rPr>
              <a:t>әсер</a:t>
            </a:r>
            <a:r>
              <a:rPr lang="ru-RU" sz="2000" b="0" dirty="0">
                <a:ea typeface="+mj-lt"/>
                <a:cs typeface="+mj-lt"/>
              </a:rPr>
              <a:t> </a:t>
            </a:r>
            <a:r>
              <a:rPr lang="ru-RU" sz="2000" b="0" dirty="0" err="1">
                <a:ea typeface="+mj-lt"/>
                <a:cs typeface="+mj-lt"/>
              </a:rPr>
              <a:t>ету</a:t>
            </a:r>
            <a:r>
              <a:rPr lang="ru-RU" sz="2000" b="0" dirty="0">
                <a:ea typeface="+mj-lt"/>
                <a:cs typeface="+mj-lt"/>
              </a:rPr>
              <a:t> </a:t>
            </a:r>
            <a:r>
              <a:rPr lang="ru-RU" sz="2000" b="0" dirty="0" err="1">
                <a:ea typeface="+mj-lt"/>
                <a:cs typeface="+mj-lt"/>
              </a:rPr>
              <a:t>әдістері</a:t>
            </a:r>
            <a:r>
              <a:rPr lang="ru-RU" sz="2000" b="0" dirty="0">
                <a:ea typeface="+mj-lt"/>
                <a:cs typeface="+mj-lt"/>
              </a:rPr>
              <a:t> А. Р. Борисевич, В. Н. </a:t>
            </a:r>
            <a:r>
              <a:rPr lang="ru-RU" sz="2000" b="0" dirty="0" err="1">
                <a:ea typeface="+mj-lt"/>
                <a:cs typeface="+mj-lt"/>
              </a:rPr>
              <a:t>Пунчик</a:t>
            </a:r>
            <a:r>
              <a:rPr lang="ru-RU" sz="2000" b="0" dirty="0">
                <a:ea typeface="+mj-lt"/>
                <a:cs typeface="+mj-lt"/>
              </a:rPr>
              <a:t>.</a:t>
            </a:r>
            <a:br>
              <a:rPr lang="ru-RU" sz="2000" b="0" dirty="0">
                <a:ea typeface="+mj-lt"/>
                <a:cs typeface="+mj-lt"/>
              </a:rPr>
            </a:br>
            <a:r>
              <a:rPr lang="ru-RU" sz="2000" b="0" dirty="0">
                <a:ea typeface="+mj-lt"/>
                <a:cs typeface="+mj-lt"/>
              </a:rPr>
              <a:t>9-суретте </a:t>
            </a:r>
            <a:r>
              <a:rPr lang="ru-RU" sz="2000" b="0" dirty="0" err="1">
                <a:ea typeface="+mj-lt"/>
                <a:cs typeface="+mj-lt"/>
              </a:rPr>
              <a:t>көрсетілген</a:t>
            </a:r>
            <a:r>
              <a:rPr lang="ru-RU" sz="2000" b="0" dirty="0">
                <a:ea typeface="+mj-lt"/>
                <a:cs typeface="+mj-lt"/>
              </a:rPr>
              <a:t>.</a:t>
            </a:r>
            <a:endParaRPr lang="ru-RU" sz="2000" dirty="0"/>
          </a:p>
        </p:txBody>
      </p:sp>
      <p:pic>
        <p:nvPicPr>
          <p:cNvPr id="4" name="Объект 3" descr="Изображение выглядит как текст, снимок экрана, Шрифт, число&#10;&#10;Автоматически созданное описание">
            <a:extLst>
              <a:ext uri="{FF2B5EF4-FFF2-40B4-BE49-F238E27FC236}">
                <a16:creationId xmlns="" xmlns:a16="http://schemas.microsoft.com/office/drawing/2014/main" id="{98C83919-590C-58E7-89A8-9E64D3579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76" y="956183"/>
            <a:ext cx="12006648" cy="577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285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80300B1B-B85E-D514-C6B4-30126EBBCD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F2CC8CFE-31F3-0DA5-6AC8-9A74170BF39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1540000" flipV="1">
            <a:off x="-58916" y="-105868"/>
            <a:ext cx="12309832" cy="7069736"/>
          </a:xfrm>
          <a:custGeom>
            <a:avLst/>
            <a:gdLst>
              <a:gd name="connsiteX0" fmla="*/ 119689 w 12309832"/>
              <a:gd name="connsiteY0" fmla="*/ 7069736 h 7069736"/>
              <a:gd name="connsiteX1" fmla="*/ 12309832 w 12309832"/>
              <a:gd name="connsiteY1" fmla="*/ 6856956 h 7069736"/>
              <a:gd name="connsiteX2" fmla="*/ 12190143 w 12309832"/>
              <a:gd name="connsiteY2" fmla="*/ 0 h 7069736"/>
              <a:gd name="connsiteX3" fmla="*/ 0 w 12309832"/>
              <a:gd name="connsiteY3" fmla="*/ 212780 h 7069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09832" h="7069736">
                <a:moveTo>
                  <a:pt x="119689" y="7069736"/>
                </a:moveTo>
                <a:lnTo>
                  <a:pt x="12309832" y="6856956"/>
                </a:lnTo>
                <a:lnTo>
                  <a:pt x="12190143" y="0"/>
                </a:lnTo>
                <a:lnTo>
                  <a:pt x="0" y="212780"/>
                </a:lnTo>
                <a:close/>
              </a:path>
            </a:pathLst>
          </a:custGeom>
          <a:gradFill>
            <a:gsLst>
              <a:gs pos="32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="" xmlns:a16="http://schemas.microsoft.com/office/drawing/2014/main" id="{A9FB23B6-1F34-5B6A-2697-938FB355B3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92571" y="734156"/>
            <a:ext cx="10617872" cy="53816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5E745E4-5E61-0B45-FD95-16DD0F42F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9817" y="1143001"/>
            <a:ext cx="7917227" cy="574157"/>
          </a:xfrm>
        </p:spPr>
        <p:txBody>
          <a:bodyPr anchor="t">
            <a:normAutofit/>
          </a:bodyPr>
          <a:lstStyle/>
          <a:p>
            <a:pPr algn="ctr"/>
            <a:r>
              <a:rPr lang="ru-RU" sz="2800"/>
              <a:t>Қорытынды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09C6C9B-89D2-1E7D-933F-D3304F23A678}"/>
              </a:ext>
            </a:extLst>
          </p:cNvPr>
          <p:cNvSpPr>
            <a:spLocks/>
          </p:cNvSpPr>
          <p:nvPr/>
        </p:nvSpPr>
        <p:spPr>
          <a:xfrm>
            <a:off x="2719776" y="2400300"/>
            <a:ext cx="6834721" cy="28294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347472">
              <a:spcAft>
                <a:spcPts val="600"/>
              </a:spcAft>
            </a:pPr>
            <a:endParaRPr lang="ru-RU" sz="836" kern="1200">
              <a:solidFill>
                <a:schemeClr val="tx1"/>
              </a:solidFill>
              <a:latin typeface="TimesNewRomanPSMT"/>
              <a:ea typeface="+mn-ea"/>
              <a:cs typeface="+mn-cs"/>
            </a:endParaRPr>
          </a:p>
          <a:p>
            <a:pPr marL="0" indent="0">
              <a:spcAft>
                <a:spcPts val="600"/>
              </a:spcAft>
              <a:buNone/>
            </a:pPr>
            <a:endParaRPr lang="ru-RU"/>
          </a:p>
        </p:txBody>
      </p:sp>
      <p:sp>
        <p:nvSpPr>
          <p:cNvPr id="5" name="Content Placeholder 7">
            <a:extLst>
              <a:ext uri="{FF2B5EF4-FFF2-40B4-BE49-F238E27FC236}">
                <a16:creationId xmlns="" xmlns:a16="http://schemas.microsoft.com/office/drawing/2014/main" id="{94667EB5-0108-1ED2-E36E-985B8FC2593A}"/>
              </a:ext>
            </a:extLst>
          </p:cNvPr>
          <p:cNvSpPr txBox="1">
            <a:spLocks/>
          </p:cNvSpPr>
          <p:nvPr/>
        </p:nvSpPr>
        <p:spPr>
          <a:xfrm>
            <a:off x="1099197" y="1658066"/>
            <a:ext cx="10003694" cy="290674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Neue Haas Grotesk Text Pro" panose="020B05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Neue Haas Grotesk Text Pro" panose="020B05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694944">
              <a:spcBef>
                <a:spcPts val="760"/>
              </a:spcBef>
              <a:buNone/>
            </a:pPr>
            <a:r>
              <a:rPr lang="kk-KZ" sz="20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Б</a:t>
            </a:r>
            <a:r>
              <a:rPr lang="en-US" sz="2000" dirty="0" err="1" smtClean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алалармен</a:t>
            </a:r>
            <a:r>
              <a:rPr lang="en-US" sz="2000" kern="1200" dirty="0" smtClean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жұмыс</a:t>
            </a:r>
            <a:r>
              <a:rPr lang="en-US" sz="2000" kern="12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жасаудағы</a:t>
            </a:r>
            <a:r>
              <a:rPr lang="en-US" sz="2000" kern="12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тиімді</a:t>
            </a:r>
            <a:r>
              <a:rPr lang="en-US" sz="2000" kern="12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педагогикалық</a:t>
            </a:r>
            <a:r>
              <a:rPr lang="en-US" sz="2000" kern="12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000" kern="1200" dirty="0" err="1" smtClean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әдістер</a:t>
            </a:r>
            <a:r>
              <a:rPr lang="kk-KZ" sz="2000" kern="1200" dirty="0" smtClean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:</a:t>
            </a:r>
            <a:endPara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defTabSz="694944">
              <a:spcBef>
                <a:spcPts val="760"/>
              </a:spcBef>
              <a:buNone/>
            </a:pPr>
            <a:r>
              <a:rPr lang="en-US" sz="2000" kern="12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"</a:t>
            </a:r>
            <a:r>
              <a:rPr lang="en-US" sz="2000" kern="12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Өзіңдікін</a:t>
            </a:r>
            <a:r>
              <a:rPr lang="en-US" sz="2000" kern="12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" </a:t>
            </a:r>
            <a:r>
              <a:rPr lang="en-US" sz="2000" kern="12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қабылдау</a:t>
            </a:r>
            <a:r>
              <a:rPr lang="en-US" sz="2000" kern="12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- </a:t>
            </a:r>
            <a:r>
              <a:rPr lang="en-US" sz="2000" kern="12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проблемаларды</a:t>
            </a:r>
            <a:r>
              <a:rPr lang="en-US" sz="2000" kern="12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шешуде</a:t>
            </a:r>
            <a:r>
              <a:rPr lang="en-US" sz="2000" kern="12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өзектендіру</a:t>
            </a:r>
            <a:r>
              <a:rPr lang="en-US" sz="2000" kern="12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және</a:t>
            </a:r>
            <a:r>
              <a:rPr lang="en-US" sz="2000" kern="12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бағдарлау</a:t>
            </a:r>
            <a:r>
              <a:rPr lang="en-US" sz="2000" kern="12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үшін</a:t>
            </a:r>
            <a:r>
              <a:rPr lang="en-US" sz="2000" kern="12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беделді</a:t>
            </a:r>
            <a:r>
              <a:rPr lang="en-US" sz="2000" kern="12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құрдастары</a:t>
            </a:r>
            <a:r>
              <a:rPr lang="en-US" sz="2000" kern="12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мен</a:t>
            </a:r>
            <a:r>
              <a:rPr lang="en-US" sz="2000" kern="12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достарын</a:t>
            </a:r>
            <a:r>
              <a:rPr lang="en-US" sz="2000" kern="12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, </a:t>
            </a:r>
            <a:r>
              <a:rPr lang="en-US" sz="2000" kern="12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таныстарын</a:t>
            </a:r>
            <a:r>
              <a:rPr lang="en-US" sz="2000" kern="12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тарту</a:t>
            </a:r>
            <a:r>
              <a:rPr lang="en-US" sz="2000" kern="12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.</a:t>
            </a:r>
            <a:endPara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defTabSz="694944">
              <a:spcBef>
                <a:spcPts val="760"/>
              </a:spcBef>
              <a:buNone/>
            </a:pPr>
            <a:r>
              <a:rPr lang="en-US" sz="2000" kern="12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"</a:t>
            </a:r>
            <a:r>
              <a:rPr lang="en-US" sz="2000" kern="12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Өзгені</a:t>
            </a:r>
            <a:r>
              <a:rPr lang="en-US" sz="2000" kern="12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" </a:t>
            </a:r>
            <a:r>
              <a:rPr lang="en-US" sz="2000" kern="12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қабылдау</a:t>
            </a:r>
            <a:r>
              <a:rPr lang="en-US" sz="2000" kern="12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 - </a:t>
            </a:r>
            <a:r>
              <a:rPr lang="en-US" sz="2000" kern="12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библиографиялық</a:t>
            </a:r>
            <a:r>
              <a:rPr lang="en-US" sz="2000" kern="12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, </a:t>
            </a:r>
            <a:r>
              <a:rPr lang="en-US" sz="2000" kern="12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жеке</a:t>
            </a:r>
            <a:r>
              <a:rPr lang="en-US" sz="2000" kern="12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өсу</a:t>
            </a:r>
            <a:r>
              <a:rPr lang="en-US" sz="2000" kern="12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жолында</a:t>
            </a:r>
            <a:r>
              <a:rPr lang="en-US" sz="2000" kern="12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өзіндік</a:t>
            </a:r>
            <a:r>
              <a:rPr lang="en-US" sz="2000" kern="12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ерекшеліктері</a:t>
            </a:r>
            <a:r>
              <a:rPr lang="en-US" sz="2000" kern="12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бар</a:t>
            </a:r>
            <a:r>
              <a:rPr lang="en-US" sz="2000" kern="12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"</a:t>
            </a:r>
            <a:r>
              <a:rPr lang="en-US" sz="2000" kern="12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қызықты</a:t>
            </a:r>
            <a:r>
              <a:rPr lang="en-US" sz="2000" kern="12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" </a:t>
            </a:r>
            <a:r>
              <a:rPr lang="en-US" sz="2000" kern="12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тұлғаларды</a:t>
            </a:r>
            <a:r>
              <a:rPr lang="en-US" sz="2000" kern="12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тарту</a:t>
            </a:r>
            <a:r>
              <a:rPr lang="en-US" sz="2000" kern="12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. </a:t>
            </a:r>
            <a:r>
              <a:rPr lang="en-US" sz="2000" kern="12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Мысалы</a:t>
            </a:r>
            <a:r>
              <a:rPr lang="en-US" sz="2000" kern="12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, </a:t>
            </a:r>
            <a:r>
              <a:rPr lang="en-US" sz="2000" kern="12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шетелде</a:t>
            </a:r>
            <a:r>
              <a:rPr lang="en-US" sz="2000" kern="12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 </a:t>
            </a:r>
            <a:r>
              <a:rPr lang="en-US" sz="2000" kern="12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жабылу</a:t>
            </a:r>
            <a:r>
              <a:rPr lang="en-US" sz="2000" kern="12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алдында</a:t>
            </a:r>
            <a:r>
              <a:rPr lang="en-US" sz="2000" kern="12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тұрған</a:t>
            </a:r>
            <a:r>
              <a:rPr lang="en-US" sz="2000" kern="12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мектептердің</a:t>
            </a:r>
            <a:r>
              <a:rPr lang="en-US" sz="2000" kern="12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біріне</a:t>
            </a:r>
            <a:r>
              <a:rPr lang="en-US" sz="2000" kern="12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Нобель</a:t>
            </a:r>
            <a:r>
              <a:rPr lang="en-US" sz="2000" kern="12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сыйлығының</a:t>
            </a:r>
            <a:r>
              <a:rPr lang="en-US" sz="2000" kern="12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лауреаттары</a:t>
            </a:r>
            <a:r>
              <a:rPr lang="en-US" sz="2000" kern="12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шақырылған</a:t>
            </a:r>
            <a:r>
              <a:rPr lang="en-US" sz="2000" kern="12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екен</a:t>
            </a:r>
            <a:r>
              <a:rPr lang="en-US" sz="2000" kern="12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, </a:t>
            </a:r>
            <a:r>
              <a:rPr lang="en-US" sz="2000" kern="12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онда</a:t>
            </a:r>
            <a:r>
              <a:rPr lang="en-US" sz="2000" kern="12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белгілі</a:t>
            </a:r>
            <a:r>
              <a:rPr lang="en-US" sz="2000" kern="12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адаммен</a:t>
            </a:r>
            <a:r>
              <a:rPr lang="en-US" sz="2000" kern="12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кездесудің</a:t>
            </a:r>
            <a:r>
              <a:rPr lang="en-US" sz="2000" kern="12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өзі</a:t>
            </a:r>
            <a:r>
              <a:rPr lang="en-US" sz="2000" kern="12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оқушының</a:t>
            </a:r>
            <a:r>
              <a:rPr lang="en-US" sz="2000" kern="12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ақыл-ой</a:t>
            </a:r>
            <a:r>
              <a:rPr lang="en-US" sz="2000" kern="12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және</a:t>
            </a:r>
            <a:r>
              <a:rPr lang="en-US" sz="2000" kern="12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іздеу</a:t>
            </a:r>
            <a:r>
              <a:rPr lang="en-US" sz="2000" kern="12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әрекеттеріне</a:t>
            </a:r>
            <a:r>
              <a:rPr lang="en-US" sz="2000" kern="12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итермеледі</a:t>
            </a:r>
            <a:r>
              <a:rPr lang="en-US" sz="2000" kern="12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.</a:t>
            </a:r>
            <a:endPara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defTabSz="694944">
              <a:spcBef>
                <a:spcPts val="760"/>
              </a:spcBef>
              <a:buNone/>
            </a:pPr>
            <a:r>
              <a:rPr lang="en-US" sz="2000" kern="12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Осы</a:t>
            </a:r>
            <a:r>
              <a:rPr lang="en-US" sz="2000" kern="12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техниканы</a:t>
            </a:r>
            <a:r>
              <a:rPr lang="en-US" sz="2000" kern="12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қолданған</a:t>
            </a:r>
            <a:r>
              <a:rPr lang="en-US" sz="2000" kern="12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кезде</a:t>
            </a:r>
            <a:r>
              <a:rPr lang="en-US" sz="2000" kern="12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, </a:t>
            </a:r>
            <a:r>
              <a:rPr lang="en-US" sz="2000" kern="12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осы</a:t>
            </a:r>
            <a:r>
              <a:rPr lang="en-US" sz="2000" kern="12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адамның</a:t>
            </a:r>
            <a:r>
              <a:rPr lang="en-US" sz="2000" kern="12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өмірінен</a:t>
            </a:r>
            <a:r>
              <a:rPr lang="en-US" sz="2000" kern="12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"</a:t>
            </a:r>
            <a:r>
              <a:rPr lang="en-US" sz="2000" kern="12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байланыс</a:t>
            </a:r>
            <a:r>
              <a:rPr lang="en-US" sz="2000" kern="12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нүктелері</a:t>
            </a:r>
            <a:r>
              <a:rPr lang="en-US" sz="2000" kern="12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" </a:t>
            </a:r>
            <a:r>
              <a:rPr lang="en-US" sz="2000" kern="12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болады</a:t>
            </a:r>
            <a:r>
              <a:rPr lang="en-US" sz="2000" kern="12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деген</a:t>
            </a:r>
            <a:r>
              <a:rPr lang="en-US" sz="2000" kern="12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жандарды</a:t>
            </a:r>
            <a:r>
              <a:rPr lang="en-US" sz="2000" kern="12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шақырған</a:t>
            </a:r>
            <a:r>
              <a:rPr lang="en-US" sz="2000" kern="12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жөн</a:t>
            </a:r>
            <a:r>
              <a:rPr lang="en-US" sz="2000" kern="12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423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41A06B62-8BB1-9677-4094-5FB84178B4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A2BC957-BA6E-004B-BB57-447CFCC5A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0" y="1143000"/>
            <a:ext cx="3924299" cy="1612290"/>
          </a:xfrm>
        </p:spPr>
        <p:txBody>
          <a:bodyPr anchor="ctr">
            <a:normAutofit/>
          </a:bodyPr>
          <a:lstStyle/>
          <a:p>
            <a:r>
              <a:rPr lang="ru-RU" dirty="0" err="1"/>
              <a:t>Пайдаланылған</a:t>
            </a:r>
            <a:r>
              <a:rPr lang="ru-RU" dirty="0"/>
              <a:t> </a:t>
            </a:r>
            <a:r>
              <a:rPr lang="ru-RU" dirty="0" err="1"/>
              <a:t>әдебиеттер</a:t>
            </a:r>
            <a:r>
              <a:rPr lang="ru-RU" dirty="0"/>
              <a:t>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46CF8F1-6717-592E-E04D-4BF2BA30F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0" y="2736850"/>
            <a:ext cx="3924299" cy="2978150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ru-RU" sz="1500">
                <a:latin typeface="TimesNewRomanPSMT"/>
              </a:rPr>
              <a:t>Технологии в работе с детьми девиантного поведения. Арт-педагогический аспект: монография / З.М. Садвакасова.­</a:t>
            </a:r>
            <a:r>
              <a:rPr lang="ru-RU" sz="1500" b="1">
                <a:ea typeface="+mn-lt"/>
                <a:cs typeface="+mn-lt"/>
              </a:rPr>
              <a:t> –</a:t>
            </a:r>
            <a:r>
              <a:rPr lang="ru-RU" sz="1500">
                <a:latin typeface="TimesNewRomanPSMT"/>
              </a:rPr>
              <a:t> Алматы: </a:t>
            </a:r>
            <a:r>
              <a:rPr lang="ru-RU" sz="1500" err="1">
                <a:latin typeface="TimesNewRomanPSMT"/>
              </a:rPr>
              <a:t>Қазақ</a:t>
            </a:r>
            <a:r>
              <a:rPr lang="ru-RU" sz="1500">
                <a:latin typeface="TimesNewRomanPSMT"/>
              </a:rPr>
              <a:t> </a:t>
            </a:r>
            <a:r>
              <a:rPr lang="ru-RU" sz="1500" err="1">
                <a:latin typeface="TimesNewRomanPSMT"/>
              </a:rPr>
              <a:t>университеті</a:t>
            </a:r>
            <a:r>
              <a:rPr lang="ru-RU" sz="1500">
                <a:latin typeface="TimesNewRomanPSMT"/>
              </a:rPr>
              <a:t>, 2016. – 273 с.</a:t>
            </a:r>
            <a:endParaRPr lang="ru-RU" sz="1500"/>
          </a:p>
          <a:p>
            <a:pPr>
              <a:lnSpc>
                <a:spcPct val="110000"/>
              </a:lnSpc>
            </a:pPr>
            <a:r>
              <a:rPr lang="ru-RU" sz="1500">
                <a:latin typeface="TimesNewRomanPSMT"/>
              </a:rPr>
              <a:t>Айтбаева А.Б., Мынбаева А.К., Касен Г.А., Садвакасова З.М. Научно- практические основы профилактики суицида среди молодежи: Монография – Алматы: </a:t>
            </a:r>
            <a:r>
              <a:rPr lang="ru-RU" sz="1500" err="1">
                <a:latin typeface="TimesNewRomanPSMT"/>
              </a:rPr>
              <a:t>Қазақ</a:t>
            </a:r>
            <a:r>
              <a:rPr lang="ru-RU" sz="1500">
                <a:latin typeface="TimesNewRomanPSMT"/>
              </a:rPr>
              <a:t> </a:t>
            </a:r>
            <a:r>
              <a:rPr lang="ru-RU" sz="1500" err="1">
                <a:latin typeface="TimesNewRomanPSMT"/>
              </a:rPr>
              <a:t>университеті</a:t>
            </a:r>
            <a:r>
              <a:rPr lang="ru-RU" sz="1500">
                <a:latin typeface="TimesNewRomanPSMT"/>
              </a:rPr>
              <a:t>, 2014 – 187 с.</a:t>
            </a:r>
            <a:endParaRPr lang="ru-RU" sz="1500"/>
          </a:p>
          <a:p>
            <a:pPr>
              <a:lnSpc>
                <a:spcPct val="110000"/>
              </a:lnSpc>
            </a:pPr>
            <a:endParaRPr lang="ru-RU" sz="1500"/>
          </a:p>
        </p:txBody>
      </p:sp>
      <p:pic>
        <p:nvPicPr>
          <p:cNvPr id="5" name="Picture 4" descr="Много вопросительных знаков на черном фоне">
            <a:extLst>
              <a:ext uri="{FF2B5EF4-FFF2-40B4-BE49-F238E27FC236}">
                <a16:creationId xmlns="" xmlns:a16="http://schemas.microsoft.com/office/drawing/2014/main" id="{6913B99C-C73F-0628-DA0C-CBBC8095F5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66" r="1" b="1"/>
          <a:stretch/>
        </p:blipFill>
        <p:spPr>
          <a:xfrm>
            <a:off x="1" y="-2357"/>
            <a:ext cx="7872431" cy="4310904"/>
          </a:xfrm>
          <a:custGeom>
            <a:avLst/>
            <a:gdLst/>
            <a:ahLst/>
            <a:cxnLst/>
            <a:rect l="l" t="t" r="r" b="b"/>
            <a:pathLst>
              <a:path w="7872431" h="4310904">
                <a:moveTo>
                  <a:pt x="0" y="0"/>
                </a:moveTo>
                <a:lnTo>
                  <a:pt x="7872431" y="0"/>
                </a:lnTo>
                <a:lnTo>
                  <a:pt x="3042989" y="3788060"/>
                </a:lnTo>
                <a:cubicBezTo>
                  <a:pt x="2579199" y="4115583"/>
                  <a:pt x="2047750" y="4286391"/>
                  <a:pt x="1514750" y="4308448"/>
                </a:cubicBezTo>
                <a:cubicBezTo>
                  <a:pt x="1015062" y="4329127"/>
                  <a:pt x="514010" y="4219067"/>
                  <a:pt x="66064" y="3984830"/>
                </a:cubicBezTo>
                <a:lnTo>
                  <a:pt x="0" y="394774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96226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C4D56DE-053A-6D16-792D-C4E7EAD43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Жоспары</a:t>
            </a:r>
            <a:r>
              <a:rPr lang="ru-RU" dirty="0"/>
              <a:t>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97A9258-B774-E0D2-0193-BB525B90C1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20B0604020202020204" pitchFamily="34" charset="0"/>
              <a:buChar char="Ø"/>
            </a:pPr>
            <a:r>
              <a:rPr lang="ru-RU" sz="3000" b="1" err="1">
                <a:latin typeface="Times New Roman"/>
                <a:cs typeface="Times New Roman"/>
              </a:rPr>
              <a:t>Психологиялық-педагогикалық</a:t>
            </a:r>
            <a:r>
              <a:rPr lang="ru-RU" sz="3000" b="1" dirty="0">
                <a:latin typeface="Times New Roman"/>
                <a:cs typeface="Times New Roman"/>
              </a:rPr>
              <a:t> </a:t>
            </a:r>
            <a:r>
              <a:rPr lang="ru-RU" sz="3000" b="1" err="1">
                <a:latin typeface="Times New Roman"/>
                <a:cs typeface="Times New Roman"/>
              </a:rPr>
              <a:t>түзету</a:t>
            </a:r>
            <a:r>
              <a:rPr lang="ru-RU" sz="3000" b="1" dirty="0">
                <a:latin typeface="Times New Roman"/>
                <a:cs typeface="Times New Roman"/>
              </a:rPr>
              <a:t> </a:t>
            </a:r>
            <a:r>
              <a:rPr lang="ru-RU" sz="3000" b="1" err="1">
                <a:latin typeface="Times New Roman"/>
                <a:cs typeface="Times New Roman"/>
              </a:rPr>
              <a:t>іс-шараларының</a:t>
            </a:r>
            <a:r>
              <a:rPr lang="ru-RU" sz="3000" b="1" dirty="0">
                <a:latin typeface="Times New Roman"/>
                <a:cs typeface="Times New Roman"/>
              </a:rPr>
              <a:t> </a:t>
            </a:r>
            <a:r>
              <a:rPr lang="ru-RU" sz="3000" b="1" err="1">
                <a:latin typeface="Times New Roman"/>
                <a:cs typeface="Times New Roman"/>
              </a:rPr>
              <a:t>ұйымдастыру</a:t>
            </a:r>
            <a:r>
              <a:rPr lang="ru-RU" sz="3000" b="1" dirty="0">
                <a:latin typeface="Times New Roman"/>
                <a:cs typeface="Times New Roman"/>
              </a:rPr>
              <a:t> </a:t>
            </a:r>
            <a:r>
              <a:rPr lang="ru-RU" sz="3000" b="1" err="1">
                <a:latin typeface="Times New Roman"/>
                <a:cs typeface="Times New Roman"/>
              </a:rPr>
              <a:t>негіздері</a:t>
            </a:r>
            <a:r>
              <a:rPr lang="ru-RU" sz="3000" b="1" dirty="0">
                <a:latin typeface="Times New Roman"/>
                <a:cs typeface="Times New Roman"/>
              </a:rPr>
              <a:t>;</a:t>
            </a:r>
            <a:endParaRPr lang="ru-RU"/>
          </a:p>
          <a:p>
            <a:pPr>
              <a:buFont typeface="Wingdings" panose="020B0604020202020204" pitchFamily="34" charset="0"/>
              <a:buChar char="Ø"/>
            </a:pPr>
            <a:r>
              <a:rPr lang="ru-RU" sz="3000" b="1" err="1">
                <a:latin typeface="Times New Roman"/>
                <a:cs typeface="Times New Roman"/>
              </a:rPr>
              <a:t>Психологиялық-педагогикалық</a:t>
            </a:r>
            <a:r>
              <a:rPr lang="ru-RU" sz="3000" b="1" dirty="0">
                <a:latin typeface="Times New Roman"/>
                <a:cs typeface="Times New Roman"/>
              </a:rPr>
              <a:t> </a:t>
            </a:r>
            <a:r>
              <a:rPr lang="ru-RU" sz="3000" b="1" err="1">
                <a:latin typeface="Times New Roman"/>
                <a:cs typeface="Times New Roman"/>
              </a:rPr>
              <a:t>түзету</a:t>
            </a:r>
            <a:r>
              <a:rPr lang="ru-RU" sz="3000" b="1" dirty="0">
                <a:latin typeface="Times New Roman"/>
                <a:cs typeface="Times New Roman"/>
              </a:rPr>
              <a:t> </a:t>
            </a:r>
            <a:r>
              <a:rPr lang="ru-RU" sz="3000" b="1" err="1">
                <a:latin typeface="Times New Roman"/>
                <a:cs typeface="Times New Roman"/>
              </a:rPr>
              <a:t>іс-шараларының</a:t>
            </a:r>
            <a:r>
              <a:rPr lang="ru-RU" sz="3000" b="1" dirty="0">
                <a:latin typeface="Times New Roman"/>
                <a:cs typeface="Times New Roman"/>
              </a:rPr>
              <a:t> </a:t>
            </a:r>
            <a:r>
              <a:rPr lang="ru-RU" sz="3000" b="1" err="1">
                <a:latin typeface="Times New Roman"/>
                <a:cs typeface="Times New Roman"/>
              </a:rPr>
              <a:t>ұйымдастырудың</a:t>
            </a:r>
            <a:r>
              <a:rPr lang="ru-RU" sz="3000" b="1" dirty="0">
                <a:latin typeface="Times New Roman"/>
                <a:cs typeface="Times New Roman"/>
              </a:rPr>
              <a:t> </a:t>
            </a:r>
            <a:r>
              <a:rPr lang="ru-RU" sz="3000" b="1" err="1">
                <a:latin typeface="Times New Roman"/>
                <a:cs typeface="Times New Roman"/>
              </a:rPr>
              <a:t>әдіс-тәсілдер</a:t>
            </a:r>
            <a:r>
              <a:rPr lang="ru-RU" sz="3000" b="1">
                <a:latin typeface="Times New Roman"/>
                <a:cs typeface="Times New Roman"/>
              </a:rPr>
              <a:t>;</a:t>
            </a:r>
          </a:p>
          <a:p>
            <a:pPr>
              <a:buFont typeface="Wingdings" panose="020B0604020202020204" pitchFamily="34" charset="0"/>
              <a:buChar char="Ø"/>
            </a:pPr>
            <a:r>
              <a:rPr lang="ru-RU" sz="3000" b="1" err="1">
                <a:latin typeface="Times New Roman"/>
                <a:cs typeface="Times New Roman"/>
              </a:rPr>
              <a:t>Қорытынды</a:t>
            </a:r>
            <a:r>
              <a:rPr lang="ru-RU" sz="3000" b="1" dirty="0">
                <a:latin typeface="Times New Roman"/>
                <a:cs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1014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6A364E18-0909-04B8-85B7-1D75F76733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5A4E4C0D-6BCA-FC17-62BD-B629662A9DF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 flipV="1">
            <a:off x="0" y="0"/>
            <a:ext cx="2923855" cy="1479128"/>
          </a:xfrm>
          <a:custGeom>
            <a:avLst/>
            <a:gdLst>
              <a:gd name="connsiteX0" fmla="*/ 2923855 w 2923855"/>
              <a:gd name="connsiteY0" fmla="*/ 1479128 h 1479128"/>
              <a:gd name="connsiteX1" fmla="*/ 0 w 2923855"/>
              <a:gd name="connsiteY1" fmla="*/ 1479128 h 1479128"/>
              <a:gd name="connsiteX2" fmla="*/ 1368245 w 2923855"/>
              <a:gd name="connsiteY2" fmla="*/ 405504 h 1479128"/>
              <a:gd name="connsiteX3" fmla="*/ 1410727 w 2923855"/>
              <a:gd name="connsiteY3" fmla="*/ 373857 h 1479128"/>
              <a:gd name="connsiteX4" fmla="*/ 2503486 w 2923855"/>
              <a:gd name="connsiteY4" fmla="*/ 1756 h 1479128"/>
              <a:gd name="connsiteX5" fmla="*/ 2622568 w 2923855"/>
              <a:gd name="connsiteY5" fmla="*/ 284 h 1479128"/>
              <a:gd name="connsiteX6" fmla="*/ 2785835 w 2923855"/>
              <a:gd name="connsiteY6" fmla="*/ 9494 h 1479128"/>
              <a:gd name="connsiteX7" fmla="*/ 2923855 w 2923855"/>
              <a:gd name="connsiteY7" fmla="*/ 28352 h 1479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3855" h="1479128">
                <a:moveTo>
                  <a:pt x="2923855" y="1479128"/>
                </a:moveTo>
                <a:lnTo>
                  <a:pt x="0" y="1479128"/>
                </a:lnTo>
                <a:lnTo>
                  <a:pt x="1368245" y="405504"/>
                </a:lnTo>
                <a:lnTo>
                  <a:pt x="1410727" y="373857"/>
                </a:lnTo>
                <a:cubicBezTo>
                  <a:pt x="1742357" y="139664"/>
                  <a:pt x="2122368" y="17528"/>
                  <a:pt x="2503486" y="1756"/>
                </a:cubicBezTo>
                <a:cubicBezTo>
                  <a:pt x="2543187" y="114"/>
                  <a:pt x="2582898" y="-375"/>
                  <a:pt x="2622568" y="284"/>
                </a:cubicBezTo>
                <a:cubicBezTo>
                  <a:pt x="2677115" y="1190"/>
                  <a:pt x="2731584" y="4266"/>
                  <a:pt x="2785835" y="9494"/>
                </a:cubicBezTo>
                <a:lnTo>
                  <a:pt x="2923855" y="28352"/>
                </a:lnTo>
                <a:close/>
              </a:path>
            </a:pathLst>
          </a:custGeom>
          <a:gradFill>
            <a:gsLst>
              <a:gs pos="19000">
                <a:schemeClr val="bg2"/>
              </a:gs>
              <a:gs pos="99000">
                <a:schemeClr val="accent1">
                  <a:lumMod val="60000"/>
                  <a:lumOff val="4000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8B08FA76-1ED5-E432-8E59-C7ABAAB69F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284115" y="3378954"/>
            <a:ext cx="5907885" cy="3479046"/>
          </a:xfrm>
          <a:custGeom>
            <a:avLst/>
            <a:gdLst>
              <a:gd name="connsiteX0" fmla="*/ 5171297 w 5907885"/>
              <a:gd name="connsiteY0" fmla="*/ 284 h 3479046"/>
              <a:gd name="connsiteX1" fmla="*/ 5813217 w 5907885"/>
              <a:gd name="connsiteY1" fmla="*/ 114238 h 3479046"/>
              <a:gd name="connsiteX2" fmla="*/ 5907885 w 5907885"/>
              <a:gd name="connsiteY2" fmla="*/ 151524 h 3479046"/>
              <a:gd name="connsiteX3" fmla="*/ 5907885 w 5907885"/>
              <a:gd name="connsiteY3" fmla="*/ 3479046 h 3479046"/>
              <a:gd name="connsiteX4" fmla="*/ 0 w 5907885"/>
              <a:gd name="connsiteY4" fmla="*/ 3479046 h 3479046"/>
              <a:gd name="connsiteX5" fmla="*/ 3916974 w 5907885"/>
              <a:gd name="connsiteY5" fmla="*/ 405504 h 3479046"/>
              <a:gd name="connsiteX6" fmla="*/ 3959456 w 5907885"/>
              <a:gd name="connsiteY6" fmla="*/ 373857 h 3479046"/>
              <a:gd name="connsiteX7" fmla="*/ 5052215 w 5907885"/>
              <a:gd name="connsiteY7" fmla="*/ 1756 h 3479046"/>
              <a:gd name="connsiteX8" fmla="*/ 5171297 w 5907885"/>
              <a:gd name="connsiteY8" fmla="*/ 284 h 347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07885" h="3479046">
                <a:moveTo>
                  <a:pt x="5171297" y="284"/>
                </a:moveTo>
                <a:cubicBezTo>
                  <a:pt x="5389485" y="3908"/>
                  <a:pt x="5606422" y="42249"/>
                  <a:pt x="5813217" y="114238"/>
                </a:cubicBezTo>
                <a:lnTo>
                  <a:pt x="5907885" y="151524"/>
                </a:lnTo>
                <a:lnTo>
                  <a:pt x="5907885" y="3479046"/>
                </a:lnTo>
                <a:lnTo>
                  <a:pt x="0" y="3479046"/>
                </a:lnTo>
                <a:lnTo>
                  <a:pt x="3916974" y="405504"/>
                </a:lnTo>
                <a:lnTo>
                  <a:pt x="3959456" y="373857"/>
                </a:lnTo>
                <a:cubicBezTo>
                  <a:pt x="4291086" y="139664"/>
                  <a:pt x="4671097" y="17528"/>
                  <a:pt x="5052215" y="1756"/>
                </a:cubicBezTo>
                <a:cubicBezTo>
                  <a:pt x="5091916" y="114"/>
                  <a:pt x="5131627" y="-375"/>
                  <a:pt x="5171297" y="284"/>
                </a:cubicBezTo>
                <a:close/>
              </a:path>
            </a:pathLst>
          </a:custGeom>
          <a:gradFill>
            <a:gsLst>
              <a:gs pos="31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EB9B4A9-4EF1-7E6D-9EAA-3F0CFD28B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7680" y="2404121"/>
            <a:ext cx="7969850" cy="340203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ru-RU" dirty="0" err="1">
                <a:latin typeface="Times New Roman"/>
                <a:ea typeface="+mn-lt"/>
                <a:cs typeface="+mn-lt"/>
              </a:rPr>
              <a:t>Девиантты</a:t>
            </a:r>
            <a:r>
              <a:rPr lang="ru-RU" dirty="0"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latin typeface="Times New Roman"/>
                <a:ea typeface="+mn-lt"/>
                <a:cs typeface="+mn-lt"/>
              </a:rPr>
              <a:t>мінез</a:t>
            </a:r>
            <a:r>
              <a:rPr lang="ru-RU" dirty="0">
                <a:latin typeface="Times New Roman"/>
                <a:ea typeface="+mn-lt"/>
                <a:cs typeface="+mn-lt"/>
              </a:rPr>
              <a:t> - </a:t>
            </a:r>
            <a:r>
              <a:rPr lang="ru-RU" dirty="0" err="1">
                <a:latin typeface="Times New Roman"/>
                <a:ea typeface="+mn-lt"/>
                <a:cs typeface="+mn-lt"/>
              </a:rPr>
              <a:t>құлықты</a:t>
            </a:r>
            <a:r>
              <a:rPr lang="ru-RU" dirty="0"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latin typeface="Times New Roman"/>
                <a:ea typeface="+mn-lt"/>
                <a:cs typeface="+mn-lt"/>
              </a:rPr>
              <a:t>түзету</a:t>
            </a:r>
            <a:r>
              <a:rPr lang="ru-RU" dirty="0">
                <a:latin typeface="Times New Roman"/>
                <a:ea typeface="+mn-lt"/>
                <a:cs typeface="+mn-lt"/>
              </a:rPr>
              <a:t>, </a:t>
            </a:r>
            <a:r>
              <a:rPr lang="ru-RU" dirty="0" err="1">
                <a:latin typeface="Times New Roman"/>
                <a:ea typeface="+mn-lt"/>
                <a:cs typeface="+mn-lt"/>
              </a:rPr>
              <a:t>ең</a:t>
            </a:r>
            <a:r>
              <a:rPr lang="ru-RU" dirty="0"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latin typeface="Times New Roman"/>
                <a:ea typeface="+mn-lt"/>
                <a:cs typeface="+mn-lt"/>
              </a:rPr>
              <a:t>алдымен</a:t>
            </a:r>
            <a:r>
              <a:rPr lang="ru-RU" dirty="0">
                <a:latin typeface="Times New Roman"/>
                <a:ea typeface="+mn-lt"/>
                <a:cs typeface="+mn-lt"/>
              </a:rPr>
              <a:t>, </a:t>
            </a:r>
            <a:r>
              <a:rPr lang="ru-RU" dirty="0" err="1">
                <a:latin typeface="Times New Roman"/>
                <a:ea typeface="+mn-lt"/>
                <a:cs typeface="+mn-lt"/>
              </a:rPr>
              <a:t>баланың</a:t>
            </a:r>
            <a:r>
              <a:rPr lang="ru-RU" dirty="0">
                <a:latin typeface="Times New Roman"/>
                <a:ea typeface="+mn-lt"/>
                <a:cs typeface="+mn-lt"/>
              </a:rPr>
              <a:t>, </a:t>
            </a:r>
            <a:r>
              <a:rPr lang="ru-RU" dirty="0" err="1">
                <a:latin typeface="Times New Roman"/>
                <a:ea typeface="+mn-lt"/>
                <a:cs typeface="+mn-lt"/>
              </a:rPr>
              <a:t>жасөспірімнің</a:t>
            </a:r>
            <a:r>
              <a:rPr lang="ru-RU" dirty="0"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latin typeface="Times New Roman"/>
                <a:ea typeface="+mn-lt"/>
                <a:cs typeface="+mn-lt"/>
              </a:rPr>
              <a:t>ересектермен</a:t>
            </a:r>
            <a:r>
              <a:rPr lang="ru-RU" dirty="0">
                <a:latin typeface="Times New Roman"/>
                <a:ea typeface="+mn-lt"/>
                <a:cs typeface="+mn-lt"/>
              </a:rPr>
              <a:t> де, </a:t>
            </a:r>
            <a:r>
              <a:rPr lang="ru-RU" dirty="0" err="1">
                <a:latin typeface="Times New Roman"/>
                <a:ea typeface="+mn-lt"/>
                <a:cs typeface="+mn-lt"/>
              </a:rPr>
              <a:t>құрдастарымен</a:t>
            </a:r>
            <a:r>
              <a:rPr lang="ru-RU" dirty="0">
                <a:latin typeface="Times New Roman"/>
                <a:ea typeface="+mn-lt"/>
                <a:cs typeface="+mn-lt"/>
              </a:rPr>
              <a:t> де </a:t>
            </a:r>
            <a:r>
              <a:rPr lang="ru-RU" dirty="0" err="1">
                <a:latin typeface="Times New Roman"/>
                <a:ea typeface="+mn-lt"/>
                <a:cs typeface="+mn-lt"/>
              </a:rPr>
              <a:t>қарым</a:t>
            </a:r>
            <a:r>
              <a:rPr lang="ru-RU" dirty="0">
                <a:latin typeface="Times New Roman"/>
                <a:ea typeface="+mn-lt"/>
                <a:cs typeface="+mn-lt"/>
              </a:rPr>
              <a:t> - </a:t>
            </a:r>
            <a:r>
              <a:rPr lang="ru-RU" dirty="0" err="1">
                <a:latin typeface="Times New Roman"/>
                <a:ea typeface="+mn-lt"/>
                <a:cs typeface="+mn-lt"/>
              </a:rPr>
              <a:t>қатынасы</a:t>
            </a:r>
            <a:r>
              <a:rPr lang="ru-RU" dirty="0"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latin typeface="Times New Roman"/>
                <a:ea typeface="+mn-lt"/>
                <a:cs typeface="+mn-lt"/>
              </a:rPr>
              <a:t>жүйесіндегі</a:t>
            </a:r>
            <a:r>
              <a:rPr lang="ru-RU" dirty="0"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latin typeface="Times New Roman"/>
                <a:ea typeface="+mn-lt"/>
                <a:cs typeface="+mn-lt"/>
              </a:rPr>
              <a:t>қолайсыздықты</a:t>
            </a:r>
            <a:r>
              <a:rPr lang="ru-RU" dirty="0"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latin typeface="Times New Roman"/>
                <a:ea typeface="+mn-lt"/>
                <a:cs typeface="+mn-lt"/>
              </a:rPr>
              <a:t>анықтауды</a:t>
            </a:r>
            <a:r>
              <a:rPr lang="ru-RU" dirty="0"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latin typeface="Times New Roman"/>
                <a:ea typeface="+mn-lt"/>
                <a:cs typeface="+mn-lt"/>
              </a:rPr>
              <a:t>және</a:t>
            </a:r>
            <a:r>
              <a:rPr lang="ru-RU" dirty="0"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latin typeface="Times New Roman"/>
                <a:ea typeface="+mn-lt"/>
                <a:cs typeface="+mn-lt"/>
              </a:rPr>
              <a:t>әлеуметтік</a:t>
            </a:r>
            <a:r>
              <a:rPr lang="ru-RU" dirty="0"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latin typeface="Times New Roman"/>
                <a:ea typeface="+mn-lt"/>
                <a:cs typeface="+mn-lt"/>
              </a:rPr>
              <a:t>жағдайды</a:t>
            </a:r>
            <a:r>
              <a:rPr lang="ru-RU" dirty="0">
                <a:latin typeface="Times New Roman"/>
                <a:ea typeface="+mn-lt"/>
                <a:cs typeface="+mn-lt"/>
              </a:rPr>
              <a:t> "</a:t>
            </a:r>
            <a:r>
              <a:rPr lang="ru-RU" dirty="0" err="1">
                <a:latin typeface="Times New Roman"/>
                <a:ea typeface="+mn-lt"/>
                <a:cs typeface="+mn-lt"/>
              </a:rPr>
              <a:t>емдеуді</a:t>
            </a:r>
            <a:r>
              <a:rPr lang="ru-RU" dirty="0">
                <a:latin typeface="Times New Roman"/>
                <a:ea typeface="+mn-lt"/>
                <a:cs typeface="+mn-lt"/>
              </a:rPr>
              <a:t>", </a:t>
            </a:r>
            <a:r>
              <a:rPr lang="ru-RU" dirty="0" err="1">
                <a:latin typeface="Times New Roman"/>
                <a:ea typeface="+mn-lt"/>
                <a:cs typeface="+mn-lt"/>
              </a:rPr>
              <a:t>яғни</a:t>
            </a:r>
            <a:r>
              <a:rPr lang="ru-RU" dirty="0"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latin typeface="Times New Roman"/>
                <a:ea typeface="+mn-lt"/>
                <a:cs typeface="+mn-lt"/>
              </a:rPr>
              <a:t>мұғалімдердің</a:t>
            </a:r>
            <a:r>
              <a:rPr lang="ru-RU" dirty="0">
                <a:latin typeface="Times New Roman"/>
                <a:ea typeface="+mn-lt"/>
                <a:cs typeface="+mn-lt"/>
              </a:rPr>
              <a:t>, </a:t>
            </a:r>
            <a:r>
              <a:rPr lang="ru-RU" dirty="0" err="1">
                <a:latin typeface="Times New Roman"/>
                <a:ea typeface="+mn-lt"/>
                <a:cs typeface="+mn-lt"/>
              </a:rPr>
              <a:t>ата-аналардың</a:t>
            </a:r>
            <a:r>
              <a:rPr lang="ru-RU" dirty="0"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latin typeface="Times New Roman"/>
                <a:ea typeface="+mn-lt"/>
                <a:cs typeface="+mn-lt"/>
              </a:rPr>
              <a:t>педагогикалық</a:t>
            </a:r>
            <a:r>
              <a:rPr lang="ru-RU" dirty="0"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latin typeface="Times New Roman"/>
                <a:ea typeface="+mn-lt"/>
                <a:cs typeface="+mn-lt"/>
              </a:rPr>
              <a:t>ұстанымдарын</a:t>
            </a:r>
            <a:r>
              <a:rPr lang="ru-RU" dirty="0"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latin typeface="Times New Roman"/>
                <a:ea typeface="+mn-lt"/>
                <a:cs typeface="+mn-lt"/>
              </a:rPr>
              <a:t>түзетуді</a:t>
            </a:r>
            <a:r>
              <a:rPr lang="ru-RU" dirty="0">
                <a:latin typeface="Times New Roman"/>
                <a:ea typeface="+mn-lt"/>
                <a:cs typeface="+mn-lt"/>
              </a:rPr>
              <a:t>, </a:t>
            </a:r>
            <a:r>
              <a:rPr lang="ru-RU" dirty="0" err="1">
                <a:latin typeface="Times New Roman"/>
                <a:ea typeface="+mn-lt"/>
                <a:cs typeface="+mn-lt"/>
              </a:rPr>
              <a:t>жасөспірімнің</a:t>
            </a:r>
            <a:r>
              <a:rPr lang="ru-RU" dirty="0"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latin typeface="Times New Roman"/>
                <a:ea typeface="+mn-lt"/>
                <a:cs typeface="+mn-lt"/>
              </a:rPr>
              <a:t>әлеуметтік</a:t>
            </a:r>
            <a:r>
              <a:rPr lang="ru-RU" dirty="0"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latin typeface="Times New Roman"/>
                <a:ea typeface="+mn-lt"/>
                <a:cs typeface="+mn-lt"/>
              </a:rPr>
              <a:t>дамуына</a:t>
            </a:r>
            <a:r>
              <a:rPr lang="ru-RU" dirty="0"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latin typeface="Times New Roman"/>
                <a:ea typeface="+mn-lt"/>
                <a:cs typeface="+mn-lt"/>
              </a:rPr>
              <a:t>теріс</a:t>
            </a:r>
            <a:r>
              <a:rPr lang="ru-RU" dirty="0"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latin typeface="Times New Roman"/>
                <a:ea typeface="+mn-lt"/>
                <a:cs typeface="+mn-lt"/>
              </a:rPr>
              <a:t>әсер</a:t>
            </a:r>
            <a:r>
              <a:rPr lang="ru-RU" dirty="0"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latin typeface="Times New Roman"/>
                <a:ea typeface="+mn-lt"/>
                <a:cs typeface="+mn-lt"/>
              </a:rPr>
              <a:t>ететін</a:t>
            </a:r>
            <a:r>
              <a:rPr lang="ru-RU" dirty="0"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latin typeface="Times New Roman"/>
                <a:ea typeface="+mn-lt"/>
                <a:cs typeface="+mn-lt"/>
              </a:rPr>
              <a:t>өткір</a:t>
            </a:r>
            <a:r>
              <a:rPr lang="ru-RU" dirty="0"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latin typeface="Times New Roman"/>
                <a:ea typeface="+mn-lt"/>
                <a:cs typeface="+mn-lt"/>
              </a:rPr>
              <a:t>және</a:t>
            </a:r>
            <a:r>
              <a:rPr lang="ru-RU" dirty="0"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latin typeface="Times New Roman"/>
                <a:ea typeface="+mn-lt"/>
                <a:cs typeface="+mn-lt"/>
              </a:rPr>
              <a:t>баяу</a:t>
            </a:r>
            <a:r>
              <a:rPr lang="ru-RU" dirty="0"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latin typeface="Times New Roman"/>
                <a:ea typeface="+mn-lt"/>
                <a:cs typeface="+mn-lt"/>
              </a:rPr>
              <a:t>ағымдағы</a:t>
            </a:r>
            <a:r>
              <a:rPr lang="ru-RU" dirty="0"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latin typeface="Times New Roman"/>
                <a:ea typeface="+mn-lt"/>
                <a:cs typeface="+mn-lt"/>
              </a:rPr>
              <a:t>қақтығыстарды</a:t>
            </a:r>
            <a:r>
              <a:rPr lang="ru-RU" dirty="0"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latin typeface="Times New Roman"/>
                <a:ea typeface="+mn-lt"/>
                <a:cs typeface="+mn-lt"/>
              </a:rPr>
              <a:t>шешуді</a:t>
            </a:r>
            <a:r>
              <a:rPr lang="ru-RU" dirty="0"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latin typeface="Times New Roman"/>
                <a:ea typeface="+mn-lt"/>
                <a:cs typeface="+mn-lt"/>
              </a:rPr>
              <a:t>қамтиды</a:t>
            </a:r>
            <a:r>
              <a:rPr lang="ru-RU" dirty="0">
                <a:latin typeface="Times New Roman"/>
                <a:ea typeface="+mn-lt"/>
                <a:cs typeface="+mn-lt"/>
              </a:rPr>
              <a:t>.</a:t>
            </a:r>
            <a:endParaRPr lang="ru-RU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6525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8">
            <a:extLst>
              <a:ext uri="{FF2B5EF4-FFF2-40B4-BE49-F238E27FC236}">
                <a16:creationId xmlns="" xmlns:a16="http://schemas.microsoft.com/office/drawing/2014/main" id="{E5D8E37F-B926-4EDC-B832-034AD1BBD5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857F5F7-1442-51DD-8E2D-8F80A2C502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55" y="606210"/>
            <a:ext cx="6789359" cy="51235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ru-RU" sz="2000" dirty="0" err="1">
                <a:latin typeface="Times New Roman"/>
                <a:ea typeface="+mn-lt"/>
                <a:cs typeface="+mn-lt"/>
              </a:rPr>
              <a:t>Сабақтан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тыс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тәрбие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жұмысының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түзету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бағыты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педагогикалық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тұрғыдан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қараусыз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қалған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және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тәрбиесі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қиын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жасөспірімдерге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өз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мүдделерін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қанағаттандыруға</a:t>
            </a:r>
            <a:r>
              <a:rPr lang="ru-RU" sz="2000" dirty="0">
                <a:latin typeface="Times New Roman"/>
                <a:ea typeface="+mn-lt"/>
                <a:cs typeface="+mn-lt"/>
              </a:rPr>
              <a:t>,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өз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қажеттіліктерін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жүзеге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асыруға</a:t>
            </a:r>
            <a:r>
              <a:rPr lang="ru-RU" sz="2000" dirty="0">
                <a:latin typeface="Times New Roman"/>
                <a:ea typeface="+mn-lt"/>
                <a:cs typeface="+mn-lt"/>
              </a:rPr>
              <a:t>,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қабілеттерін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көрсетуге</a:t>
            </a:r>
            <a:r>
              <a:rPr lang="ru-RU" sz="2000" dirty="0">
                <a:latin typeface="Times New Roman"/>
                <a:ea typeface="+mn-lt"/>
                <a:cs typeface="+mn-lt"/>
              </a:rPr>
              <a:t>,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өзін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бағалауға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және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сыныптан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тыс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жұмыстарға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қатысу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барысында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басқалардың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бағалауына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мүмкіндік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берілетіндігінде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болады</a:t>
            </a:r>
            <a:r>
              <a:rPr lang="ru-RU" sz="2000" dirty="0">
                <a:latin typeface="Times New Roman"/>
                <a:ea typeface="+mn-lt"/>
                <a:cs typeface="+mn-lt"/>
              </a:rPr>
              <a:t>.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Құрдастарымен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және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мұғалімдермен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қарым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-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қатынастың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оңтайлы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нұсқасын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табуға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тырысу</a:t>
            </a:r>
            <a:r>
              <a:rPr lang="ru-RU" sz="2000" dirty="0">
                <a:latin typeface="Times New Roman"/>
                <a:ea typeface="+mn-lt"/>
                <a:cs typeface="+mn-lt"/>
              </a:rPr>
              <a:t>.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Девиантты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мінез-құлықты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балалармен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тәрбиелеу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процесін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ұйымдастыру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келесі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аспектілерді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қамтуы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керек (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сурет</a:t>
            </a:r>
            <a:r>
              <a:rPr lang="ru-RU" sz="2000" dirty="0">
                <a:latin typeface="Times New Roman"/>
                <a:ea typeface="+mn-lt"/>
                <a:cs typeface="+mn-lt"/>
              </a:rPr>
              <a:t>. 8):</a:t>
            </a:r>
            <a:endParaRPr lang="ru-RU" sz="2000">
              <a:latin typeface="Times New Roman"/>
              <a:cs typeface="Times New Roman"/>
            </a:endParaRPr>
          </a:p>
        </p:txBody>
      </p:sp>
      <p:pic>
        <p:nvPicPr>
          <p:cNvPr id="12" name="Picture 4" descr="Calendar on table">
            <a:extLst>
              <a:ext uri="{FF2B5EF4-FFF2-40B4-BE49-F238E27FC236}">
                <a16:creationId xmlns="" xmlns:a16="http://schemas.microsoft.com/office/drawing/2014/main" id="{FC4E506B-2E83-30FF-652E-D3A613CA67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15313"/>
          <a:stretch/>
        </p:blipFill>
        <p:spPr>
          <a:xfrm>
            <a:off x="3862670" y="2156616"/>
            <a:ext cx="8329331" cy="4701384"/>
          </a:xfrm>
          <a:custGeom>
            <a:avLst/>
            <a:gdLst/>
            <a:ahLst/>
            <a:cxnLst/>
            <a:rect l="l" t="t" r="r" b="b"/>
            <a:pathLst>
              <a:path w="8329331" h="4701384">
                <a:moveTo>
                  <a:pt x="7047184" y="406"/>
                </a:moveTo>
                <a:cubicBezTo>
                  <a:pt x="7473044" y="7480"/>
                  <a:pt x="7895572" y="106955"/>
                  <a:pt x="8282506" y="294946"/>
                </a:cubicBezTo>
                <a:lnTo>
                  <a:pt x="8329331" y="319324"/>
                </a:lnTo>
                <a:lnTo>
                  <a:pt x="8329331" y="4701384"/>
                </a:lnTo>
                <a:lnTo>
                  <a:pt x="0" y="4701384"/>
                </a:lnTo>
                <a:lnTo>
                  <a:pt x="5251843" y="580406"/>
                </a:lnTo>
                <a:lnTo>
                  <a:pt x="5312648" y="535110"/>
                </a:lnTo>
                <a:cubicBezTo>
                  <a:pt x="5787318" y="199904"/>
                  <a:pt x="6331234" y="25089"/>
                  <a:pt x="6876738" y="2514"/>
                </a:cubicBezTo>
                <a:cubicBezTo>
                  <a:pt x="6933561" y="163"/>
                  <a:pt x="6990402" y="-537"/>
                  <a:pt x="7047184" y="40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02228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8">
            <a:extLst>
              <a:ext uri="{FF2B5EF4-FFF2-40B4-BE49-F238E27FC236}">
                <a16:creationId xmlns="" xmlns:a16="http://schemas.microsoft.com/office/drawing/2014/main" id="{0379D18E-D6AD-492E-2525-C716882CB2C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Объект 3" descr="Изображение выглядит как текст, Механическая головоломка, Кубик Рубика, снимок экрана&#10;&#10;Автоматически созданное описание">
            <a:extLst>
              <a:ext uri="{FF2B5EF4-FFF2-40B4-BE49-F238E27FC236}">
                <a16:creationId xmlns="" xmlns:a16="http://schemas.microsoft.com/office/drawing/2014/main" id="{D94A66CA-9804-99C0-0D05-B1840EDCAD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612" b="9433"/>
          <a:stretch/>
        </p:blipFill>
        <p:spPr>
          <a:xfrm>
            <a:off x="1353865" y="695427"/>
            <a:ext cx="9484290" cy="533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995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E5D8E37F-B926-4EDC-B832-034AD1BBD5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4059C78-56DF-8433-D074-EE83EA8441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05" y="65392"/>
            <a:ext cx="7662329" cy="5256751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lnSpc>
                <a:spcPct val="110000"/>
              </a:lnSpc>
              <a:buNone/>
            </a:pPr>
            <a:r>
              <a:rPr lang="ru-RU" sz="2000" dirty="0" err="1">
                <a:latin typeface="Times New Roman"/>
                <a:ea typeface="+mn-lt"/>
                <a:cs typeface="+mn-lt"/>
              </a:rPr>
              <a:t>Девиантты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мінез-құлқы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бар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жасөспірімдердің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білім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беру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процесінде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 b="1" i="1" dirty="0" err="1">
                <a:latin typeface="Times New Roman"/>
                <a:ea typeface="+mn-lt"/>
                <a:cs typeface="+mn-lt"/>
              </a:rPr>
              <a:t>астарлы</a:t>
            </a:r>
            <a:r>
              <a:rPr lang="ru-RU" sz="2000" b="1" i="1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 b="1" i="1" dirty="0" err="1">
                <a:latin typeface="Times New Roman"/>
                <a:ea typeface="+mn-lt"/>
                <a:cs typeface="+mn-lt"/>
              </a:rPr>
              <a:t>әңгімелерді</a:t>
            </a:r>
            <a:r>
              <a:rPr lang="ru-RU" sz="2000" b="1" i="1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қолдану</a:t>
            </a:r>
            <a:r>
              <a:rPr lang="ru-RU" sz="2000" dirty="0">
                <a:latin typeface="Times New Roman"/>
                <a:ea typeface="+mn-lt"/>
                <a:cs typeface="+mn-lt"/>
              </a:rPr>
              <a:t>.</a:t>
            </a:r>
            <a:endParaRPr lang="ru-RU" sz="2000" dirty="0"/>
          </a:p>
          <a:p>
            <a:pPr marL="0" indent="0" algn="just">
              <a:lnSpc>
                <a:spcPct val="110000"/>
              </a:lnSpc>
              <a:buNone/>
            </a:pPr>
            <a:r>
              <a:rPr lang="ru-RU" sz="2000" dirty="0" err="1">
                <a:latin typeface="Times New Roman"/>
                <a:ea typeface="+mn-lt"/>
                <a:cs typeface="+mn-lt"/>
              </a:rPr>
              <a:t>Балаларды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девиантты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мінез-құлыққа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тәрбиелеуде</a:t>
            </a:r>
            <a:r>
              <a:rPr lang="ru-RU" sz="2000" dirty="0">
                <a:latin typeface="Times New Roman"/>
                <a:ea typeface="+mn-lt"/>
                <a:cs typeface="+mn-lt"/>
              </a:rPr>
              <a:t>,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астарлы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әңгімелерді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қолдану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тиімді</a:t>
            </a:r>
            <a:r>
              <a:rPr lang="ru-RU" sz="2000" dirty="0">
                <a:latin typeface="Times New Roman"/>
                <a:ea typeface="+mn-lt"/>
                <a:cs typeface="+mn-lt"/>
              </a:rPr>
              <a:t>.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Нақыл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сөздер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жеке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тұлғаны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тәрбиелеуде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жанама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және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кедергісіз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құрал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болып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табылады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және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үлкен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семантикалық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жүктемені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көтереді</a:t>
            </a:r>
            <a:r>
              <a:rPr lang="ru-RU" sz="2000" dirty="0">
                <a:latin typeface="Times New Roman"/>
                <a:ea typeface="+mn-lt"/>
                <a:cs typeface="+mn-lt"/>
              </a:rPr>
              <a:t>.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Нақыл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сөздер-бұл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жанама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нұсқаулар</a:t>
            </a:r>
            <a:r>
              <a:rPr lang="ru-RU" sz="2000" dirty="0">
                <a:latin typeface="Times New Roman"/>
                <a:ea typeface="+mn-lt"/>
                <a:cs typeface="+mn-lt"/>
              </a:rPr>
              <a:t>,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жүрекке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тұқым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сияқты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енетін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кеңестер</a:t>
            </a:r>
            <a:r>
              <a:rPr lang="ru-RU" sz="2000" dirty="0">
                <a:latin typeface="Times New Roman"/>
                <a:ea typeface="+mn-lt"/>
                <a:cs typeface="+mn-lt"/>
              </a:rPr>
              <a:t>.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Белгілі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бір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уақытта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немесе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маусымда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олар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өніп</a:t>
            </a:r>
            <a:r>
              <a:rPr lang="ru-RU" sz="2000" dirty="0">
                <a:latin typeface="Times New Roman"/>
                <a:ea typeface="+mn-lt"/>
                <a:cs typeface="+mn-lt"/>
              </a:rPr>
              <a:t> 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шығады</a:t>
            </a:r>
            <a:r>
              <a:rPr lang="ru-RU" sz="2000" dirty="0">
                <a:latin typeface="Times New Roman"/>
                <a:ea typeface="+mn-lt"/>
                <a:cs typeface="+mn-lt"/>
              </a:rPr>
              <a:t>.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ru-RU" sz="2000" dirty="0" err="1">
                <a:latin typeface="Times New Roman"/>
                <a:ea typeface="+mn-lt"/>
                <a:cs typeface="+mn-lt"/>
              </a:rPr>
              <a:t>Ата-ана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тәрбиесінде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астарлы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әңгімелерді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қолданудың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ерекшеліктері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мынада</a:t>
            </a:r>
            <a:r>
              <a:rPr lang="ru-RU" sz="2000" dirty="0">
                <a:latin typeface="Times New Roman"/>
                <a:ea typeface="+mn-lt"/>
                <a:cs typeface="+mn-lt"/>
              </a:rPr>
              <a:t>: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мұнда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даналық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пен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қарапайымдылықты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біріктіре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отырып</a:t>
            </a:r>
            <a:r>
              <a:rPr lang="ru-RU" sz="2000" dirty="0">
                <a:latin typeface="Times New Roman"/>
                <a:ea typeface="+mn-lt"/>
                <a:cs typeface="+mn-lt"/>
              </a:rPr>
              <a:t>,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жасөспірімдерді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ойлауға</a:t>
            </a:r>
            <a:r>
              <a:rPr lang="ru-RU" sz="2000" dirty="0">
                <a:latin typeface="Times New Roman"/>
                <a:ea typeface="+mn-lt"/>
                <a:cs typeface="+mn-lt"/>
              </a:rPr>
              <a:t>,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мәселелердің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шешімін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табуға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үйрететін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сүйкімді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оқиғалардың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тамаша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жинағы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бар;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ойлауды</a:t>
            </a:r>
            <a:r>
              <a:rPr lang="ru-RU" sz="2000" dirty="0">
                <a:latin typeface="Times New Roman"/>
                <a:ea typeface="+mn-lt"/>
                <a:cs typeface="+mn-lt"/>
              </a:rPr>
              <a:t>,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түйсігі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мен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қиялын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дамытады</a:t>
            </a:r>
            <a:r>
              <a:rPr lang="ru-RU" sz="2000" dirty="0">
                <a:latin typeface="Times New Roman"/>
                <a:ea typeface="+mn-lt"/>
                <a:cs typeface="+mn-lt"/>
              </a:rPr>
              <a:t>;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шабыт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әкеледі</a:t>
            </a:r>
            <a:r>
              <a:rPr lang="ru-RU" sz="2000" dirty="0">
                <a:latin typeface="Times New Roman"/>
                <a:ea typeface="+mn-lt"/>
                <a:cs typeface="+mn-lt"/>
              </a:rPr>
              <a:t>;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астарлы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әңгімелер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өмірдің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жаңа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бағдарларын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ашады</a:t>
            </a:r>
            <a:r>
              <a:rPr lang="ru-RU" sz="2000" dirty="0">
                <a:latin typeface="Times New Roman"/>
                <a:ea typeface="+mn-lt"/>
                <a:cs typeface="+mn-lt"/>
              </a:rPr>
              <a:t>,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жақсы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жолға</a:t>
            </a:r>
            <a:r>
              <a:rPr lang="ru-RU" sz="2000" dirty="0">
                <a:latin typeface="Times New Roman"/>
                <a:ea typeface="+mn-lt"/>
                <a:cs typeface="+mn-lt"/>
              </a:rPr>
              <a:t> 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бағыттайды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және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болашақ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өзгерістердің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жолдарын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ұсынады</a:t>
            </a:r>
            <a:r>
              <a:rPr lang="ru-RU" sz="2000" dirty="0">
                <a:latin typeface="Times New Roman"/>
                <a:ea typeface="+mn-lt"/>
                <a:cs typeface="+mn-lt"/>
              </a:rPr>
              <a:t>, 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жеке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өсу</a:t>
            </a:r>
            <a:r>
              <a:rPr lang="ru-RU" sz="2000" dirty="0">
                <a:latin typeface="Times New Roman"/>
                <a:ea typeface="+mn-lt"/>
                <a:cs typeface="+mn-lt"/>
              </a:rPr>
              <a:t>;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cондай-ақ</a:t>
            </a:r>
            <a:r>
              <a:rPr lang="ru-RU" sz="2000" dirty="0">
                <a:latin typeface="Times New Roman"/>
                <a:ea typeface="+mn-lt"/>
                <a:cs typeface="+mn-lt"/>
              </a:rPr>
              <a:t>, 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астарлы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әңгіменің</a:t>
            </a:r>
            <a:r>
              <a:rPr lang="ru-RU" sz="2000" dirty="0">
                <a:latin typeface="Times New Roman"/>
                <a:ea typeface="+mn-lt"/>
                <a:cs typeface="+mn-lt"/>
              </a:rPr>
              <a:t> - 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бұл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адамдарға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бәрі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қандай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болуы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керек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екендігі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туралы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түсінік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береді</a:t>
            </a:r>
            <a:r>
              <a:rPr lang="ru-RU" sz="2000" dirty="0">
                <a:latin typeface="Times New Roman"/>
                <a:ea typeface="+mn-lt"/>
                <a:cs typeface="+mn-lt"/>
              </a:rPr>
              <a:t>.</a:t>
            </a:r>
          </a:p>
        </p:txBody>
      </p:sp>
      <p:pic>
        <p:nvPicPr>
          <p:cNvPr id="5" name="Picture 4" descr="Exclamation mark on a yellow background">
            <a:extLst>
              <a:ext uri="{FF2B5EF4-FFF2-40B4-BE49-F238E27FC236}">
                <a16:creationId xmlns="" xmlns:a16="http://schemas.microsoft.com/office/drawing/2014/main" id="{6B319CFF-F3E9-8099-5D83-F4D1CC1EF8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742" r="-1" b="-1"/>
          <a:stretch/>
        </p:blipFill>
        <p:spPr>
          <a:xfrm>
            <a:off x="6976528" y="65392"/>
            <a:ext cx="5932779" cy="6792607"/>
          </a:xfrm>
          <a:custGeom>
            <a:avLst/>
            <a:gdLst/>
            <a:ahLst/>
            <a:cxnLst/>
            <a:rect l="l" t="t" r="r" b="b"/>
            <a:pathLst>
              <a:path w="8329331" h="4701384">
                <a:moveTo>
                  <a:pt x="7047184" y="406"/>
                </a:moveTo>
                <a:cubicBezTo>
                  <a:pt x="7473044" y="7480"/>
                  <a:pt x="7895572" y="106955"/>
                  <a:pt x="8282506" y="294946"/>
                </a:cubicBezTo>
                <a:lnTo>
                  <a:pt x="8329331" y="319324"/>
                </a:lnTo>
                <a:lnTo>
                  <a:pt x="8329331" y="4701384"/>
                </a:lnTo>
                <a:lnTo>
                  <a:pt x="0" y="4701384"/>
                </a:lnTo>
                <a:lnTo>
                  <a:pt x="5251843" y="580406"/>
                </a:lnTo>
                <a:lnTo>
                  <a:pt x="5312648" y="535110"/>
                </a:lnTo>
                <a:cubicBezTo>
                  <a:pt x="5787318" y="199904"/>
                  <a:pt x="6331234" y="25089"/>
                  <a:pt x="6876738" y="2514"/>
                </a:cubicBezTo>
                <a:cubicBezTo>
                  <a:pt x="6933561" y="163"/>
                  <a:pt x="6990402" y="-537"/>
                  <a:pt x="7047184" y="40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4408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3">
            <a:extLst>
              <a:ext uri="{FF2B5EF4-FFF2-40B4-BE49-F238E27FC236}">
                <a16:creationId xmlns="" xmlns:a16="http://schemas.microsoft.com/office/drawing/2014/main" id="{41A06B62-8BB1-9677-4094-5FB84178B4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8554937-850D-F57B-1BBB-A6F052CD03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840" y="423752"/>
            <a:ext cx="11442754" cy="258626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ru-RU" sz="1600" b="1" dirty="0" err="1">
                <a:latin typeface="Times New Roman"/>
                <a:ea typeface="+mn-lt"/>
                <a:cs typeface="+mn-lt"/>
              </a:rPr>
              <a:t>Астарлы</a:t>
            </a:r>
            <a:r>
              <a:rPr lang="ru-RU" sz="1600" b="1" dirty="0">
                <a:latin typeface="Times New Roman"/>
                <a:ea typeface="+mn-lt"/>
                <a:cs typeface="+mn-lt"/>
              </a:rPr>
              <a:t> </a:t>
            </a:r>
            <a:r>
              <a:rPr lang="ru-RU" sz="1600" b="1" dirty="0" err="1">
                <a:latin typeface="Times New Roman"/>
                <a:ea typeface="+mn-lt"/>
                <a:cs typeface="+mn-lt"/>
              </a:rPr>
              <a:t>әңгіме</a:t>
            </a:r>
            <a:r>
              <a:rPr lang="ru-RU" sz="1600" b="1" dirty="0">
                <a:latin typeface="Times New Roman"/>
                <a:ea typeface="+mn-lt"/>
                <a:cs typeface="+mn-lt"/>
              </a:rPr>
              <a:t> </a:t>
            </a:r>
            <a:r>
              <a:rPr lang="ru-RU" sz="1600" b="1" dirty="0" err="1">
                <a:latin typeface="Times New Roman"/>
                <a:ea typeface="+mn-lt"/>
                <a:cs typeface="+mn-lt"/>
              </a:rPr>
              <a:t>айту</a:t>
            </a:r>
            <a:r>
              <a:rPr lang="ru-RU" sz="1600" b="1" dirty="0">
                <a:latin typeface="Times New Roman"/>
                <a:ea typeface="+mn-lt"/>
                <a:cs typeface="+mn-lt"/>
              </a:rPr>
              <a:t> </a:t>
            </a:r>
            <a:r>
              <a:rPr lang="ru-RU" sz="1600" b="1" dirty="0" err="1">
                <a:latin typeface="Times New Roman"/>
                <a:ea typeface="+mn-lt"/>
                <a:cs typeface="+mn-lt"/>
              </a:rPr>
              <a:t>әдістемесі</a:t>
            </a:r>
            <a:r>
              <a:rPr lang="ru-RU" sz="1600" b="1" dirty="0">
                <a:latin typeface="Times New Roman"/>
                <a:ea typeface="+mn-lt"/>
                <a:cs typeface="+mn-lt"/>
              </a:rPr>
              <a:t>:</a:t>
            </a:r>
            <a:endParaRPr lang="ru-RU" sz="1600" b="1" dirty="0">
              <a:latin typeface="Times New Roman"/>
              <a:cs typeface="Times New Roman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ru-RU" sz="1600" dirty="0" err="1">
                <a:latin typeface="Times New Roman"/>
                <a:ea typeface="+mn-lt"/>
                <a:cs typeface="+mn-lt"/>
              </a:rPr>
              <a:t>Астарлы</a:t>
            </a:r>
            <a:r>
              <a:rPr lang="ru-RU" sz="1600" dirty="0">
                <a:latin typeface="Times New Roman"/>
                <a:ea typeface="+mn-lt"/>
                <a:cs typeface="+mn-lt"/>
              </a:rPr>
              <a:t> </a:t>
            </a:r>
            <a:r>
              <a:rPr lang="ru-RU" sz="1600" dirty="0" err="1">
                <a:latin typeface="Times New Roman"/>
                <a:ea typeface="+mn-lt"/>
                <a:cs typeface="+mn-lt"/>
              </a:rPr>
              <a:t>әңгімелермен</a:t>
            </a:r>
            <a:r>
              <a:rPr lang="ru-RU" sz="1600" dirty="0">
                <a:latin typeface="Times New Roman"/>
                <a:ea typeface="+mn-lt"/>
                <a:cs typeface="+mn-lt"/>
              </a:rPr>
              <a:t> </a:t>
            </a:r>
            <a:r>
              <a:rPr lang="ru-RU" sz="1600" dirty="0" err="1">
                <a:latin typeface="Times New Roman"/>
                <a:ea typeface="+mn-lt"/>
                <a:cs typeface="+mn-lt"/>
              </a:rPr>
              <a:t>жұмыс</a:t>
            </a:r>
            <a:r>
              <a:rPr lang="ru-RU" sz="1600" dirty="0">
                <a:latin typeface="Times New Roman"/>
                <a:ea typeface="+mn-lt"/>
                <a:cs typeface="+mn-lt"/>
              </a:rPr>
              <a:t> </a:t>
            </a:r>
            <a:r>
              <a:rPr lang="ru-RU" sz="1600" dirty="0" err="1">
                <a:latin typeface="Times New Roman"/>
                <a:ea typeface="+mn-lt"/>
                <a:cs typeface="+mn-lt"/>
              </a:rPr>
              <a:t>жасай</a:t>
            </a:r>
            <a:r>
              <a:rPr lang="ru-RU" sz="1600" dirty="0">
                <a:latin typeface="Times New Roman"/>
                <a:ea typeface="+mn-lt"/>
                <a:cs typeface="+mn-lt"/>
              </a:rPr>
              <a:t> </a:t>
            </a:r>
            <a:r>
              <a:rPr lang="ru-RU" sz="1600" dirty="0" err="1">
                <a:latin typeface="Times New Roman"/>
                <a:ea typeface="+mn-lt"/>
                <a:cs typeface="+mn-lt"/>
              </a:rPr>
              <a:t>отырып</a:t>
            </a:r>
            <a:r>
              <a:rPr lang="ru-RU" sz="1600" dirty="0">
                <a:latin typeface="Times New Roman"/>
                <a:ea typeface="+mn-lt"/>
                <a:cs typeface="+mn-lt"/>
              </a:rPr>
              <a:t>, </a:t>
            </a:r>
            <a:r>
              <a:rPr lang="ru-RU" sz="1600" dirty="0" err="1">
                <a:latin typeface="Times New Roman"/>
                <a:ea typeface="+mn-lt"/>
                <a:cs typeface="+mn-lt"/>
              </a:rPr>
              <a:t>келесі</a:t>
            </a:r>
            <a:r>
              <a:rPr lang="ru-RU" sz="1600" dirty="0">
                <a:latin typeface="Times New Roman"/>
                <a:ea typeface="+mn-lt"/>
                <a:cs typeface="+mn-lt"/>
              </a:rPr>
              <a:t> </a:t>
            </a:r>
            <a:r>
              <a:rPr lang="ru-RU" sz="1600" dirty="0" err="1">
                <a:latin typeface="Times New Roman"/>
                <a:ea typeface="+mn-lt"/>
                <a:cs typeface="+mn-lt"/>
              </a:rPr>
              <a:t>тапсырмаларды</a:t>
            </a:r>
            <a:r>
              <a:rPr lang="ru-RU" sz="1600" dirty="0">
                <a:latin typeface="Times New Roman"/>
                <a:ea typeface="+mn-lt"/>
                <a:cs typeface="+mn-lt"/>
              </a:rPr>
              <a:t> </a:t>
            </a:r>
            <a:r>
              <a:rPr lang="ru-RU" sz="1600" dirty="0" err="1">
                <a:latin typeface="Times New Roman"/>
                <a:ea typeface="+mn-lt"/>
                <a:cs typeface="+mn-lt"/>
              </a:rPr>
              <a:t>қосуға</a:t>
            </a:r>
            <a:r>
              <a:rPr lang="ru-RU" sz="1600" dirty="0">
                <a:latin typeface="Times New Roman"/>
                <a:ea typeface="+mn-lt"/>
                <a:cs typeface="+mn-lt"/>
              </a:rPr>
              <a:t> </a:t>
            </a:r>
            <a:r>
              <a:rPr lang="ru-RU" sz="1600" dirty="0" err="1">
                <a:latin typeface="Times New Roman"/>
                <a:ea typeface="+mn-lt"/>
                <a:cs typeface="+mn-lt"/>
              </a:rPr>
              <a:t>болады</a:t>
            </a:r>
            <a:r>
              <a:rPr lang="ru-RU" sz="1600" dirty="0">
                <a:latin typeface="Times New Roman"/>
                <a:ea typeface="+mn-lt"/>
                <a:cs typeface="+mn-lt"/>
              </a:rPr>
              <a:t>: </a:t>
            </a:r>
            <a:endParaRPr lang="ru-RU" sz="1600" dirty="0">
              <a:latin typeface="Times New Roman"/>
              <a:ea typeface="+mn-lt"/>
              <a:cs typeface="Times New Roman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ru-RU" sz="1600" dirty="0">
                <a:latin typeface="Times New Roman"/>
                <a:ea typeface="+mn-lt"/>
                <a:cs typeface="+mn-lt"/>
              </a:rPr>
              <a:t>1. </a:t>
            </a:r>
            <a:r>
              <a:rPr lang="ru-RU" sz="1600" dirty="0" err="1">
                <a:latin typeface="Times New Roman"/>
                <a:ea typeface="+mn-lt"/>
                <a:cs typeface="+mn-lt"/>
              </a:rPr>
              <a:t>Сұрақтар</a:t>
            </a:r>
            <a:r>
              <a:rPr lang="ru-RU" sz="1600" dirty="0">
                <a:latin typeface="Times New Roman"/>
                <a:ea typeface="+mn-lt"/>
                <a:cs typeface="+mn-lt"/>
              </a:rPr>
              <a:t> </a:t>
            </a:r>
            <a:r>
              <a:rPr lang="ru-RU" sz="1600" dirty="0" err="1">
                <a:latin typeface="Times New Roman"/>
                <a:ea typeface="+mn-lt"/>
                <a:cs typeface="+mn-lt"/>
              </a:rPr>
              <a:t>қою</a:t>
            </a:r>
            <a:r>
              <a:rPr lang="ru-RU" sz="1600" dirty="0">
                <a:latin typeface="Times New Roman"/>
                <a:ea typeface="+mn-lt"/>
                <a:cs typeface="+mn-lt"/>
              </a:rPr>
              <a:t>.</a:t>
            </a:r>
            <a:endParaRPr lang="ru-RU" sz="1600" dirty="0">
              <a:latin typeface="Times New Roman"/>
              <a:cs typeface="Times New Roman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ru-RU" sz="1600" dirty="0">
                <a:latin typeface="Times New Roman"/>
                <a:ea typeface="+mn-lt"/>
                <a:cs typeface="+mn-lt"/>
              </a:rPr>
              <a:t>2. </a:t>
            </a:r>
            <a:r>
              <a:rPr lang="ru-RU" sz="1600" dirty="0" err="1">
                <a:latin typeface="Times New Roman"/>
                <a:ea typeface="+mn-lt"/>
                <a:cs typeface="+mn-lt"/>
              </a:rPr>
              <a:t>Қойылған</a:t>
            </a:r>
            <a:r>
              <a:rPr lang="ru-RU" sz="1600" dirty="0">
                <a:latin typeface="Times New Roman"/>
                <a:ea typeface="+mn-lt"/>
                <a:cs typeface="+mn-lt"/>
              </a:rPr>
              <a:t> </a:t>
            </a:r>
            <a:r>
              <a:rPr lang="ru-RU" sz="1600" dirty="0" err="1">
                <a:latin typeface="Times New Roman"/>
                <a:ea typeface="+mn-lt"/>
                <a:cs typeface="+mn-lt"/>
              </a:rPr>
              <a:t>сұрақтарға</a:t>
            </a:r>
            <a:r>
              <a:rPr lang="ru-RU" sz="1600" dirty="0">
                <a:latin typeface="Times New Roman"/>
                <a:ea typeface="+mn-lt"/>
                <a:cs typeface="+mn-lt"/>
              </a:rPr>
              <a:t> </a:t>
            </a:r>
            <a:r>
              <a:rPr lang="ru-RU" sz="1600" dirty="0" err="1">
                <a:latin typeface="Times New Roman"/>
                <a:ea typeface="+mn-lt"/>
                <a:cs typeface="+mn-lt"/>
              </a:rPr>
              <a:t>жауаптар</a:t>
            </a:r>
            <a:r>
              <a:rPr lang="ru-RU" sz="1600" dirty="0">
                <a:latin typeface="Times New Roman"/>
                <a:ea typeface="+mn-lt"/>
                <a:cs typeface="+mn-lt"/>
              </a:rPr>
              <a:t>.</a:t>
            </a:r>
            <a:endParaRPr lang="ru-RU" sz="1600" dirty="0">
              <a:latin typeface="Times New Roman"/>
              <a:cs typeface="Times New Roman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ru-RU" sz="1600" dirty="0">
                <a:latin typeface="Times New Roman"/>
                <a:ea typeface="+mn-lt"/>
                <a:cs typeface="+mn-lt"/>
              </a:rPr>
              <a:t>3. </a:t>
            </a:r>
            <a:r>
              <a:rPr lang="ru-RU" sz="1600" dirty="0" err="1">
                <a:latin typeface="Times New Roman"/>
                <a:ea typeface="+mn-lt"/>
                <a:cs typeface="+mn-lt"/>
              </a:rPr>
              <a:t>Негізгі</a:t>
            </a:r>
            <a:r>
              <a:rPr lang="ru-RU" sz="1600" dirty="0">
                <a:latin typeface="Times New Roman"/>
                <a:ea typeface="+mn-lt"/>
                <a:cs typeface="+mn-lt"/>
              </a:rPr>
              <a:t> </a:t>
            </a:r>
            <a:r>
              <a:rPr lang="ru-RU" sz="1600" dirty="0" err="1">
                <a:latin typeface="Times New Roman"/>
                <a:ea typeface="+mn-lt"/>
                <a:cs typeface="+mn-lt"/>
              </a:rPr>
              <a:t>ойлар</a:t>
            </a:r>
            <a:r>
              <a:rPr lang="ru-RU" sz="1600" dirty="0">
                <a:latin typeface="Times New Roman"/>
                <a:ea typeface="+mn-lt"/>
                <a:cs typeface="+mn-lt"/>
              </a:rPr>
              <a:t> мен </a:t>
            </a:r>
            <a:r>
              <a:rPr lang="ru-RU" sz="1600" dirty="0" err="1">
                <a:latin typeface="Times New Roman"/>
                <a:ea typeface="+mn-lt"/>
                <a:cs typeface="+mn-lt"/>
              </a:rPr>
              <a:t>негізгі</a:t>
            </a:r>
            <a:r>
              <a:rPr lang="ru-RU" sz="1600" dirty="0">
                <a:latin typeface="Times New Roman"/>
                <a:ea typeface="+mn-lt"/>
                <a:cs typeface="+mn-lt"/>
              </a:rPr>
              <a:t> </a:t>
            </a:r>
            <a:r>
              <a:rPr lang="ru-RU" sz="1600" dirty="0" err="1">
                <a:latin typeface="Times New Roman"/>
                <a:ea typeface="+mn-lt"/>
                <a:cs typeface="+mn-lt"/>
              </a:rPr>
              <a:t>ұғымдарды</a:t>
            </a:r>
            <a:r>
              <a:rPr lang="ru-RU" sz="1600" dirty="0">
                <a:latin typeface="Times New Roman"/>
                <a:ea typeface="+mn-lt"/>
                <a:cs typeface="+mn-lt"/>
              </a:rPr>
              <a:t> </a:t>
            </a:r>
            <a:r>
              <a:rPr lang="ru-RU" sz="1600" dirty="0" err="1">
                <a:latin typeface="Times New Roman"/>
                <a:ea typeface="+mn-lt"/>
                <a:cs typeface="+mn-lt"/>
              </a:rPr>
              <a:t>бөліп</a:t>
            </a:r>
            <a:r>
              <a:rPr lang="ru-RU" sz="1600" dirty="0">
                <a:latin typeface="Times New Roman"/>
                <a:ea typeface="+mn-lt"/>
                <a:cs typeface="+mn-lt"/>
              </a:rPr>
              <a:t> </a:t>
            </a:r>
            <a:r>
              <a:rPr lang="ru-RU" sz="1600" dirty="0" err="1">
                <a:latin typeface="Times New Roman"/>
                <a:ea typeface="+mn-lt"/>
                <a:cs typeface="+mn-lt"/>
              </a:rPr>
              <a:t>көрсету</a:t>
            </a:r>
            <a:r>
              <a:rPr lang="ru-RU" sz="1600" dirty="0">
                <a:latin typeface="Times New Roman"/>
                <a:ea typeface="+mn-lt"/>
                <a:cs typeface="+mn-lt"/>
              </a:rPr>
              <a:t>. </a:t>
            </a:r>
            <a:endParaRPr lang="ru-RU" sz="1600" dirty="0">
              <a:latin typeface="Times New Roman"/>
              <a:ea typeface="+mn-lt"/>
              <a:cs typeface="Times New Roman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ru-RU" sz="1600" dirty="0">
                <a:latin typeface="Times New Roman"/>
                <a:ea typeface="+mn-lt"/>
                <a:cs typeface="+mn-lt"/>
              </a:rPr>
              <a:t>4. Иллюстрация </a:t>
            </a:r>
            <a:r>
              <a:rPr lang="ru-RU" sz="1600" dirty="0" err="1">
                <a:latin typeface="Times New Roman"/>
                <a:ea typeface="+mn-lt"/>
                <a:cs typeface="+mn-lt"/>
              </a:rPr>
              <a:t>және</a:t>
            </a:r>
            <a:r>
              <a:rPr lang="ru-RU" sz="1600" dirty="0">
                <a:latin typeface="Times New Roman"/>
                <a:ea typeface="+mn-lt"/>
                <a:cs typeface="+mn-lt"/>
              </a:rPr>
              <a:t> </a:t>
            </a:r>
            <a:r>
              <a:rPr lang="ru-RU" sz="1600" dirty="0" err="1">
                <a:latin typeface="Times New Roman"/>
                <a:ea typeface="+mn-lt"/>
                <a:cs typeface="+mn-lt"/>
              </a:rPr>
              <a:t>аяқтау</a:t>
            </a:r>
            <a:r>
              <a:rPr lang="ru-RU" sz="1600" dirty="0">
                <a:latin typeface="Times New Roman"/>
                <a:ea typeface="+mn-lt"/>
                <a:cs typeface="+mn-lt"/>
              </a:rPr>
              <a:t>.</a:t>
            </a:r>
            <a:endParaRPr lang="ru-RU" sz="1600" dirty="0">
              <a:latin typeface="Times New Roman"/>
              <a:cs typeface="Times New Roman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ru-RU" sz="1600" dirty="0">
                <a:latin typeface="Times New Roman"/>
                <a:ea typeface="+mn-lt"/>
                <a:cs typeface="+mn-lt"/>
              </a:rPr>
              <a:t>5. Схема.</a:t>
            </a:r>
            <a:endParaRPr lang="ru-RU" sz="1600" dirty="0">
              <a:latin typeface="Times New Roman"/>
              <a:cs typeface="Times New Roman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ru-RU" sz="1600" dirty="0">
                <a:latin typeface="Times New Roman"/>
                <a:ea typeface="+mn-lt"/>
                <a:cs typeface="+mn-lt"/>
              </a:rPr>
              <a:t>6. </a:t>
            </a:r>
            <a:r>
              <a:rPr lang="ru-RU" sz="1600" dirty="0" err="1">
                <a:latin typeface="Times New Roman"/>
                <a:ea typeface="+mn-lt"/>
                <a:cs typeface="+mn-lt"/>
              </a:rPr>
              <a:t>Театрландыру</a:t>
            </a:r>
            <a:r>
              <a:rPr lang="ru-RU" sz="1600" dirty="0">
                <a:latin typeface="Times New Roman"/>
                <a:ea typeface="+mn-lt"/>
                <a:cs typeface="+mn-lt"/>
              </a:rPr>
              <a:t>.</a:t>
            </a:r>
            <a:endParaRPr lang="ru-RU" sz="1600" dirty="0">
              <a:latin typeface="Times New Roman"/>
              <a:cs typeface="Times New Roman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ru-RU" sz="1600" dirty="0" err="1">
                <a:latin typeface="Times New Roman"/>
                <a:ea typeface="+mn-lt"/>
                <a:cs typeface="+mn-lt"/>
              </a:rPr>
              <a:t>Оқу</a:t>
            </a:r>
            <a:r>
              <a:rPr lang="ru-RU" sz="1600" dirty="0">
                <a:latin typeface="Times New Roman"/>
                <a:ea typeface="+mn-lt"/>
                <a:cs typeface="+mn-lt"/>
              </a:rPr>
              <a:t> </a:t>
            </a:r>
            <a:r>
              <a:rPr lang="ru-RU" sz="1600" dirty="0" err="1">
                <a:latin typeface="Times New Roman"/>
                <a:ea typeface="+mn-lt"/>
                <a:cs typeface="+mn-lt"/>
              </a:rPr>
              <a:t>процесінде</a:t>
            </a:r>
            <a:r>
              <a:rPr lang="ru-RU" sz="1600" dirty="0">
                <a:latin typeface="Times New Roman"/>
                <a:ea typeface="+mn-lt"/>
                <a:cs typeface="+mn-lt"/>
              </a:rPr>
              <a:t> </a:t>
            </a:r>
            <a:r>
              <a:rPr lang="ru-RU" sz="1600" dirty="0" err="1">
                <a:latin typeface="Times New Roman"/>
                <a:ea typeface="+mn-lt"/>
                <a:cs typeface="+mn-lt"/>
              </a:rPr>
              <a:t>астарлы</a:t>
            </a:r>
            <a:r>
              <a:rPr lang="ru-RU" sz="1600" dirty="0">
                <a:latin typeface="Times New Roman"/>
                <a:ea typeface="+mn-lt"/>
                <a:cs typeface="+mn-lt"/>
              </a:rPr>
              <a:t> </a:t>
            </a:r>
            <a:r>
              <a:rPr lang="ru-RU" sz="1600" dirty="0" err="1">
                <a:latin typeface="Times New Roman"/>
                <a:ea typeface="+mn-lt"/>
                <a:cs typeface="+mn-lt"/>
              </a:rPr>
              <a:t>әңгімені</a:t>
            </a:r>
            <a:r>
              <a:rPr lang="ru-RU" sz="1600" dirty="0">
                <a:latin typeface="Times New Roman"/>
                <a:ea typeface="+mn-lt"/>
                <a:cs typeface="+mn-lt"/>
              </a:rPr>
              <a:t> </a:t>
            </a:r>
            <a:r>
              <a:rPr lang="ru-RU" sz="1600" dirty="0" err="1">
                <a:latin typeface="Times New Roman"/>
                <a:ea typeface="+mn-lt"/>
                <a:cs typeface="+mn-lt"/>
              </a:rPr>
              <a:t>қолданудың</a:t>
            </a:r>
            <a:r>
              <a:rPr lang="ru-RU" sz="1600" dirty="0">
                <a:latin typeface="Times New Roman"/>
                <a:ea typeface="+mn-lt"/>
                <a:cs typeface="+mn-lt"/>
              </a:rPr>
              <a:t> </a:t>
            </a:r>
            <a:r>
              <a:rPr lang="ru-RU" sz="1600" dirty="0" err="1">
                <a:latin typeface="Times New Roman"/>
                <a:ea typeface="+mn-lt"/>
                <a:cs typeface="+mn-lt"/>
              </a:rPr>
              <a:t>келесі</a:t>
            </a:r>
            <a:r>
              <a:rPr lang="ru-RU" sz="1600" dirty="0">
                <a:latin typeface="Times New Roman"/>
                <a:ea typeface="+mn-lt"/>
                <a:cs typeface="+mn-lt"/>
              </a:rPr>
              <a:t> </a:t>
            </a:r>
            <a:r>
              <a:rPr lang="ru-RU" sz="1600" dirty="0" err="1">
                <a:latin typeface="Times New Roman"/>
                <a:ea typeface="+mn-lt"/>
                <a:cs typeface="+mn-lt"/>
              </a:rPr>
              <a:t>тәсілдері</a:t>
            </a:r>
            <a:r>
              <a:rPr lang="ru-RU" sz="1600" dirty="0">
                <a:latin typeface="Times New Roman"/>
                <a:ea typeface="+mn-lt"/>
                <a:cs typeface="+mn-lt"/>
              </a:rPr>
              <a:t> бар:</a:t>
            </a:r>
            <a:endParaRPr lang="ru-RU" sz="1600" dirty="0">
              <a:latin typeface="Times New Roman"/>
              <a:cs typeface="Times New Roman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ru-RU" sz="1600" dirty="0">
                <a:latin typeface="Times New Roman"/>
                <a:ea typeface="+mn-lt"/>
                <a:cs typeface="+mn-lt"/>
              </a:rPr>
              <a:t>- </a:t>
            </a:r>
            <a:r>
              <a:rPr lang="ru-RU" sz="1600" dirty="0" err="1">
                <a:latin typeface="Times New Roman"/>
                <a:ea typeface="+mn-lt"/>
                <a:cs typeface="+mn-lt"/>
              </a:rPr>
              <a:t>астарлы</a:t>
            </a:r>
            <a:r>
              <a:rPr lang="ru-RU" sz="1600" dirty="0">
                <a:latin typeface="Times New Roman"/>
                <a:ea typeface="+mn-lt"/>
                <a:cs typeface="+mn-lt"/>
              </a:rPr>
              <a:t> </a:t>
            </a:r>
            <a:r>
              <a:rPr lang="ru-RU" sz="1600" dirty="0" err="1">
                <a:latin typeface="Times New Roman"/>
                <a:ea typeface="+mn-lt"/>
                <a:cs typeface="+mn-lt"/>
              </a:rPr>
              <a:t>әңгімені</a:t>
            </a:r>
            <a:r>
              <a:rPr lang="ru-RU" sz="1600" dirty="0">
                <a:latin typeface="Times New Roman"/>
                <a:ea typeface="+mn-lt"/>
                <a:cs typeface="+mn-lt"/>
              </a:rPr>
              <a:t> </a:t>
            </a:r>
            <a:r>
              <a:rPr lang="ru-RU" sz="1600" dirty="0" err="1">
                <a:latin typeface="Times New Roman"/>
                <a:ea typeface="+mn-lt"/>
                <a:cs typeface="+mn-lt"/>
              </a:rPr>
              <a:t>иллюстрациялау-суреттер</a:t>
            </a:r>
            <a:r>
              <a:rPr lang="ru-RU" sz="1600" dirty="0">
                <a:latin typeface="Times New Roman"/>
                <a:ea typeface="+mn-lt"/>
                <a:cs typeface="+mn-lt"/>
              </a:rPr>
              <a:t>, </a:t>
            </a:r>
            <a:r>
              <a:rPr lang="ru-RU" sz="1600" dirty="0" err="1">
                <a:latin typeface="Times New Roman"/>
                <a:ea typeface="+mn-lt"/>
                <a:cs typeface="+mn-lt"/>
              </a:rPr>
              <a:t>суреттер</a:t>
            </a:r>
            <a:r>
              <a:rPr lang="ru-RU" sz="1600" dirty="0">
                <a:latin typeface="Times New Roman"/>
                <a:ea typeface="+mn-lt"/>
                <a:cs typeface="+mn-lt"/>
              </a:rPr>
              <a:t> </a:t>
            </a:r>
            <a:r>
              <a:rPr lang="ru-RU" sz="1600" dirty="0" err="1">
                <a:latin typeface="Times New Roman"/>
                <a:ea typeface="+mn-lt"/>
                <a:cs typeface="+mn-lt"/>
              </a:rPr>
              <a:t>ұсыну</a:t>
            </a:r>
            <a:r>
              <a:rPr lang="ru-RU" sz="1600" dirty="0">
                <a:latin typeface="Times New Roman"/>
                <a:ea typeface="+mn-lt"/>
                <a:cs typeface="+mn-lt"/>
              </a:rPr>
              <a:t>,</a:t>
            </a:r>
            <a:endParaRPr lang="ru-RU" sz="1600" dirty="0">
              <a:latin typeface="Times New Roman"/>
              <a:cs typeface="Times New Roman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ru-RU" sz="1600" dirty="0">
                <a:latin typeface="Times New Roman"/>
                <a:ea typeface="+mn-lt"/>
                <a:cs typeface="+mn-lt"/>
              </a:rPr>
              <a:t>- </a:t>
            </a:r>
            <a:r>
              <a:rPr lang="ru-RU" sz="1600" dirty="0" err="1">
                <a:latin typeface="Times New Roman"/>
                <a:ea typeface="+mn-lt"/>
                <a:cs typeface="+mn-lt"/>
              </a:rPr>
              <a:t>нақыл</a:t>
            </a:r>
            <a:r>
              <a:rPr lang="ru-RU" sz="1600" dirty="0">
                <a:latin typeface="Times New Roman"/>
                <a:ea typeface="+mn-lt"/>
                <a:cs typeface="+mn-lt"/>
              </a:rPr>
              <a:t> </a:t>
            </a:r>
            <a:r>
              <a:rPr lang="ru-RU" sz="1600" dirty="0" err="1">
                <a:latin typeface="Times New Roman"/>
                <a:ea typeface="+mn-lt"/>
                <a:cs typeface="+mn-lt"/>
              </a:rPr>
              <a:t>сөздің</a:t>
            </a:r>
            <a:r>
              <a:rPr lang="ru-RU" sz="1600" dirty="0">
                <a:latin typeface="Times New Roman"/>
                <a:ea typeface="+mn-lt"/>
                <a:cs typeface="+mn-lt"/>
              </a:rPr>
              <a:t> </a:t>
            </a:r>
            <a:r>
              <a:rPr lang="ru-RU" sz="1600" dirty="0" err="1">
                <a:latin typeface="Times New Roman"/>
                <a:ea typeface="+mn-lt"/>
                <a:cs typeface="+mn-lt"/>
              </a:rPr>
              <a:t>мәтіні</a:t>
            </a:r>
            <a:r>
              <a:rPr lang="ru-RU" sz="1600" dirty="0">
                <a:latin typeface="Times New Roman"/>
                <a:ea typeface="+mn-lt"/>
                <a:cs typeface="+mn-lt"/>
              </a:rPr>
              <a:t> </a:t>
            </a:r>
            <a:r>
              <a:rPr lang="ru-RU" sz="1600" dirty="0" err="1">
                <a:latin typeface="Times New Roman"/>
                <a:ea typeface="+mn-lt"/>
                <a:cs typeface="+mn-lt"/>
              </a:rPr>
              <a:t>бойынша</a:t>
            </a:r>
            <a:r>
              <a:rPr lang="ru-RU" sz="1600" dirty="0">
                <a:latin typeface="Times New Roman"/>
                <a:ea typeface="+mn-lt"/>
                <a:cs typeface="+mn-lt"/>
              </a:rPr>
              <a:t> </a:t>
            </a:r>
            <a:r>
              <a:rPr lang="ru-RU" sz="1600" dirty="0" err="1">
                <a:latin typeface="Times New Roman"/>
                <a:ea typeface="+mn-lt"/>
                <a:cs typeface="+mn-lt"/>
              </a:rPr>
              <a:t>өз</a:t>
            </a:r>
            <a:r>
              <a:rPr lang="ru-RU" sz="1600" dirty="0">
                <a:latin typeface="Times New Roman"/>
                <a:ea typeface="+mn-lt"/>
                <a:cs typeface="+mn-lt"/>
              </a:rPr>
              <a:t> </a:t>
            </a:r>
            <a:r>
              <a:rPr lang="ru-RU" sz="1600" dirty="0" err="1">
                <a:latin typeface="Times New Roman"/>
                <a:ea typeface="+mn-lt"/>
                <a:cs typeface="+mn-lt"/>
              </a:rPr>
              <a:t>сұрақтарыңызды</a:t>
            </a:r>
            <a:r>
              <a:rPr lang="ru-RU" sz="1600" dirty="0">
                <a:latin typeface="Times New Roman"/>
                <a:ea typeface="+mn-lt"/>
                <a:cs typeface="+mn-lt"/>
              </a:rPr>
              <a:t> </a:t>
            </a:r>
            <a:r>
              <a:rPr lang="ru-RU" sz="1600" dirty="0" err="1">
                <a:latin typeface="Times New Roman"/>
                <a:ea typeface="+mn-lt"/>
                <a:cs typeface="+mn-lt"/>
              </a:rPr>
              <a:t>тұжырымдау</a:t>
            </a:r>
            <a:r>
              <a:rPr lang="ru-RU" sz="1600" dirty="0">
                <a:latin typeface="Times New Roman"/>
                <a:ea typeface="+mn-lt"/>
                <a:cs typeface="+mn-lt"/>
              </a:rPr>
              <a:t> </a:t>
            </a:r>
            <a:r>
              <a:rPr lang="ru-RU" sz="1600" dirty="0" err="1">
                <a:latin typeface="Times New Roman"/>
                <a:ea typeface="+mn-lt"/>
                <a:cs typeface="+mn-lt"/>
              </a:rPr>
              <a:t>немесе</a:t>
            </a:r>
            <a:endParaRPr lang="ru-RU" sz="1600" dirty="0">
              <a:latin typeface="Times New Roman"/>
              <a:cs typeface="Times New Roman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ru-RU" sz="1600" dirty="0">
                <a:latin typeface="Times New Roman"/>
                <a:ea typeface="+mn-lt"/>
                <a:cs typeface="+mn-lt"/>
              </a:rPr>
              <a:t>- </a:t>
            </a:r>
            <a:r>
              <a:rPr lang="ru-RU" sz="1600" dirty="0" err="1">
                <a:latin typeface="Times New Roman"/>
                <a:ea typeface="+mn-lt"/>
                <a:cs typeface="+mn-lt"/>
              </a:rPr>
              <a:t>негізгі</a:t>
            </a:r>
            <a:r>
              <a:rPr lang="ru-RU" sz="1600" dirty="0">
                <a:latin typeface="Times New Roman"/>
                <a:ea typeface="+mn-lt"/>
                <a:cs typeface="+mn-lt"/>
              </a:rPr>
              <a:t> </a:t>
            </a:r>
            <a:r>
              <a:rPr lang="ru-RU" sz="1600" dirty="0" err="1">
                <a:latin typeface="Times New Roman"/>
                <a:ea typeface="+mn-lt"/>
                <a:cs typeface="+mn-lt"/>
              </a:rPr>
              <a:t>ұғымдарды</a:t>
            </a:r>
            <a:r>
              <a:rPr lang="ru-RU" sz="1600" dirty="0">
                <a:latin typeface="Times New Roman"/>
                <a:ea typeface="+mn-lt"/>
                <a:cs typeface="+mn-lt"/>
              </a:rPr>
              <a:t> </a:t>
            </a:r>
            <a:r>
              <a:rPr lang="ru-RU" sz="1600" dirty="0" err="1">
                <a:latin typeface="Times New Roman"/>
                <a:ea typeface="+mn-lt"/>
                <a:cs typeface="+mn-lt"/>
              </a:rPr>
              <a:t>бөліп</a:t>
            </a:r>
            <a:r>
              <a:rPr lang="ru-RU" sz="1600" dirty="0">
                <a:latin typeface="Times New Roman"/>
                <a:ea typeface="+mn-lt"/>
                <a:cs typeface="+mn-lt"/>
              </a:rPr>
              <a:t> </a:t>
            </a:r>
            <a:r>
              <a:rPr lang="ru-RU" sz="1600" dirty="0" err="1">
                <a:latin typeface="Times New Roman"/>
                <a:ea typeface="+mn-lt"/>
                <a:cs typeface="+mn-lt"/>
              </a:rPr>
              <a:t>көрсету</a:t>
            </a:r>
            <a:r>
              <a:rPr lang="ru-RU" sz="1600" dirty="0">
                <a:latin typeface="Times New Roman"/>
                <a:ea typeface="+mn-lt"/>
                <a:cs typeface="+mn-lt"/>
              </a:rPr>
              <a:t>;</a:t>
            </a:r>
            <a:endParaRPr lang="ru-RU" sz="1600" dirty="0">
              <a:latin typeface="Times New Roman"/>
              <a:cs typeface="Times New Roman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ru-RU" sz="1600" dirty="0">
                <a:latin typeface="Times New Roman"/>
                <a:ea typeface="+mn-lt"/>
                <a:cs typeface="+mn-lt"/>
              </a:rPr>
              <a:t>- </a:t>
            </a:r>
            <a:r>
              <a:rPr lang="ru-RU" sz="1600" dirty="0" err="1">
                <a:latin typeface="Times New Roman"/>
                <a:ea typeface="+mn-lt"/>
                <a:cs typeface="+mn-lt"/>
              </a:rPr>
              <a:t>жетіспейтін</a:t>
            </a:r>
            <a:r>
              <a:rPr lang="ru-RU" sz="1600" dirty="0">
                <a:latin typeface="Times New Roman"/>
                <a:ea typeface="+mn-lt"/>
                <a:cs typeface="+mn-lt"/>
              </a:rPr>
              <a:t> </a:t>
            </a:r>
            <a:r>
              <a:rPr lang="ru-RU" sz="1600" dirty="0" err="1">
                <a:latin typeface="Times New Roman"/>
                <a:ea typeface="+mn-lt"/>
                <a:cs typeface="+mn-lt"/>
              </a:rPr>
              <a:t>сөздерді</a:t>
            </a:r>
            <a:r>
              <a:rPr lang="ru-RU" sz="1600" dirty="0">
                <a:latin typeface="Times New Roman"/>
                <a:ea typeface="+mn-lt"/>
                <a:cs typeface="+mn-lt"/>
              </a:rPr>
              <a:t> табу, </a:t>
            </a:r>
            <a:r>
              <a:rPr lang="ru-RU" sz="1600" dirty="0" err="1">
                <a:latin typeface="Times New Roman"/>
                <a:ea typeface="+mn-lt"/>
                <a:cs typeface="+mn-lt"/>
              </a:rPr>
              <a:t>болжау</a:t>
            </a:r>
            <a:r>
              <a:rPr lang="ru-RU" sz="1600" dirty="0">
                <a:latin typeface="Times New Roman"/>
                <a:ea typeface="+mn-lt"/>
                <a:cs typeface="+mn-lt"/>
              </a:rPr>
              <a:t> </a:t>
            </a:r>
            <a:r>
              <a:rPr lang="ru-RU" sz="1600" dirty="0" err="1">
                <a:latin typeface="Times New Roman"/>
                <a:ea typeface="+mn-lt"/>
                <a:cs typeface="+mn-lt"/>
              </a:rPr>
              <a:t>немесе</a:t>
            </a:r>
            <a:r>
              <a:rPr lang="ru-RU" sz="1600" dirty="0">
                <a:latin typeface="Times New Roman"/>
                <a:ea typeface="+mn-lt"/>
                <a:cs typeface="+mn-lt"/>
              </a:rPr>
              <a:t> </a:t>
            </a:r>
            <a:r>
              <a:rPr lang="ru-RU" sz="1600" dirty="0" err="1">
                <a:latin typeface="Times New Roman"/>
                <a:ea typeface="+mn-lt"/>
                <a:cs typeface="+mn-lt"/>
              </a:rPr>
              <a:t>енгізу</a:t>
            </a:r>
            <a:r>
              <a:rPr lang="ru-RU" sz="1600" dirty="0">
                <a:latin typeface="Times New Roman"/>
                <a:ea typeface="+mn-lt"/>
                <a:cs typeface="+mn-lt"/>
              </a:rPr>
              <a:t>;</a:t>
            </a:r>
            <a:endParaRPr lang="ru-RU" sz="1600" dirty="0">
              <a:latin typeface="Times New Roman"/>
              <a:cs typeface="Times New Roman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ru-RU" sz="1600" dirty="0">
                <a:latin typeface="Times New Roman"/>
                <a:ea typeface="+mn-lt"/>
                <a:cs typeface="+mn-lt"/>
              </a:rPr>
              <a:t>- </a:t>
            </a:r>
            <a:r>
              <a:rPr lang="ru-RU" sz="1600" dirty="0" err="1">
                <a:latin typeface="Times New Roman"/>
                <a:ea typeface="+mn-lt"/>
                <a:cs typeface="+mn-lt"/>
              </a:rPr>
              <a:t>мәтіндік</a:t>
            </a:r>
            <a:r>
              <a:rPr lang="ru-RU" sz="1600" dirty="0">
                <a:latin typeface="Times New Roman"/>
                <a:ea typeface="+mn-lt"/>
                <a:cs typeface="+mn-lt"/>
              </a:rPr>
              <a:t> </a:t>
            </a:r>
            <a:r>
              <a:rPr lang="ru-RU" sz="1600" dirty="0" err="1">
                <a:latin typeface="Times New Roman"/>
                <a:ea typeface="+mn-lt"/>
                <a:cs typeface="+mn-lt"/>
              </a:rPr>
              <a:t>құжатқа</a:t>
            </a:r>
            <a:r>
              <a:rPr lang="ru-RU" sz="1600" dirty="0">
                <a:latin typeface="Times New Roman"/>
                <a:ea typeface="+mn-lt"/>
                <a:cs typeface="+mn-lt"/>
              </a:rPr>
              <a:t> </a:t>
            </a:r>
            <a:r>
              <a:rPr lang="ru-RU" sz="1600" dirty="0" err="1">
                <a:latin typeface="Times New Roman"/>
                <a:ea typeface="+mn-lt"/>
                <a:cs typeface="+mn-lt"/>
              </a:rPr>
              <a:t>талдау</a:t>
            </a:r>
            <a:r>
              <a:rPr lang="ru-RU" sz="1600" dirty="0">
                <a:latin typeface="Times New Roman"/>
                <a:ea typeface="+mn-lt"/>
                <a:cs typeface="+mn-lt"/>
              </a:rPr>
              <a:t> </a:t>
            </a:r>
            <a:r>
              <a:rPr lang="ru-RU" sz="1600" dirty="0" err="1">
                <a:latin typeface="Times New Roman"/>
                <a:ea typeface="+mn-lt"/>
                <a:cs typeface="+mn-lt"/>
              </a:rPr>
              <a:t>жасау</a:t>
            </a:r>
            <a:r>
              <a:rPr lang="ru-RU" sz="1600" dirty="0">
                <a:latin typeface="Times New Roman"/>
                <a:ea typeface="+mn-lt"/>
                <a:cs typeface="+mn-lt"/>
              </a:rPr>
              <a:t> (</a:t>
            </a:r>
            <a:r>
              <a:rPr lang="ru-RU" sz="1600" dirty="0" err="1">
                <a:latin typeface="Times New Roman"/>
                <a:ea typeface="+mn-lt"/>
                <a:cs typeface="+mn-lt"/>
              </a:rPr>
              <a:t>оның</a:t>
            </a:r>
            <a:r>
              <a:rPr lang="ru-RU" sz="1600" dirty="0">
                <a:latin typeface="Times New Roman"/>
                <a:ea typeface="+mn-lt"/>
                <a:cs typeface="+mn-lt"/>
              </a:rPr>
              <a:t> </a:t>
            </a:r>
            <a:r>
              <a:rPr lang="ru-RU" sz="1600" dirty="0" err="1">
                <a:latin typeface="Times New Roman"/>
                <a:ea typeface="+mn-lt"/>
                <a:cs typeface="+mn-lt"/>
              </a:rPr>
              <a:t>ішінде</a:t>
            </a:r>
            <a:r>
              <a:rPr lang="ru-RU" sz="1600" dirty="0">
                <a:latin typeface="Times New Roman"/>
                <a:ea typeface="+mn-lt"/>
                <a:cs typeface="+mn-lt"/>
              </a:rPr>
              <a:t> </a:t>
            </a:r>
            <a:r>
              <a:rPr lang="ru-RU" sz="1600" dirty="0" err="1">
                <a:latin typeface="Times New Roman"/>
                <a:ea typeface="+mn-lt"/>
                <a:cs typeface="+mn-lt"/>
              </a:rPr>
              <a:t>талдау</a:t>
            </a:r>
            <a:r>
              <a:rPr lang="ru-RU" sz="1600" dirty="0">
                <a:latin typeface="Times New Roman"/>
                <a:ea typeface="+mn-lt"/>
                <a:cs typeface="+mn-lt"/>
              </a:rPr>
              <a:t> </a:t>
            </a:r>
            <a:r>
              <a:rPr lang="ru-RU" sz="1600" dirty="0" err="1">
                <a:latin typeface="Times New Roman"/>
                <a:ea typeface="+mn-lt"/>
                <a:cs typeface="+mn-lt"/>
              </a:rPr>
              <a:t>рәміздер</a:t>
            </a:r>
            <a:r>
              <a:rPr lang="ru-RU" sz="1600" dirty="0">
                <a:latin typeface="Times New Roman"/>
                <a:ea typeface="+mn-lt"/>
                <a:cs typeface="+mn-lt"/>
              </a:rPr>
              <a:t>, </a:t>
            </a:r>
            <a:r>
              <a:rPr lang="ru-RU" sz="1600" dirty="0" err="1">
                <a:latin typeface="Times New Roman"/>
                <a:ea typeface="+mn-lt"/>
                <a:cs typeface="+mn-lt"/>
              </a:rPr>
              <a:t>құрылым</a:t>
            </a:r>
            <a:r>
              <a:rPr lang="ru-RU" sz="1600" dirty="0">
                <a:latin typeface="Times New Roman"/>
                <a:ea typeface="+mn-lt"/>
                <a:cs typeface="+mn-lt"/>
              </a:rPr>
              <a:t>, </a:t>
            </a:r>
            <a:r>
              <a:rPr lang="ru-RU" sz="1600" dirty="0" err="1">
                <a:latin typeface="Times New Roman"/>
                <a:ea typeface="+mn-lt"/>
                <a:cs typeface="+mn-lt"/>
              </a:rPr>
              <a:t>ұғымдық</a:t>
            </a:r>
            <a:r>
              <a:rPr lang="ru-RU" sz="1600" dirty="0">
                <a:latin typeface="Times New Roman"/>
                <a:ea typeface="+mn-lt"/>
                <a:cs typeface="+mn-lt"/>
              </a:rPr>
              <a:t> аппарат, </a:t>
            </a:r>
            <a:r>
              <a:rPr lang="ru-RU" sz="1600" dirty="0" err="1">
                <a:latin typeface="Times New Roman"/>
                <a:ea typeface="+mn-lt"/>
                <a:cs typeface="+mn-lt"/>
              </a:rPr>
              <a:t>тарихи</a:t>
            </a:r>
            <a:r>
              <a:rPr lang="ru-RU" sz="1600" dirty="0">
                <a:latin typeface="Times New Roman"/>
                <a:ea typeface="+mn-lt"/>
                <a:cs typeface="+mn-lt"/>
              </a:rPr>
              <a:t> контекст);</a:t>
            </a:r>
            <a:endParaRPr lang="ru-RU" sz="1600" dirty="0">
              <a:latin typeface="Times New Roman"/>
              <a:cs typeface="Times New Roman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ru-RU" sz="1600" dirty="0">
                <a:latin typeface="Times New Roman"/>
                <a:ea typeface="+mn-lt"/>
                <a:cs typeface="+mn-lt"/>
              </a:rPr>
              <a:t>- </a:t>
            </a:r>
            <a:r>
              <a:rPr lang="ru-RU" sz="1600" dirty="0" err="1">
                <a:latin typeface="Times New Roman"/>
                <a:ea typeface="+mn-lt"/>
                <a:cs typeface="+mn-lt"/>
              </a:rPr>
              <a:t>астарлы</a:t>
            </a:r>
            <a:r>
              <a:rPr lang="ru-RU" sz="1600" dirty="0">
                <a:latin typeface="Times New Roman"/>
                <a:ea typeface="+mn-lt"/>
                <a:cs typeface="+mn-lt"/>
              </a:rPr>
              <a:t> </a:t>
            </a:r>
            <a:r>
              <a:rPr lang="ru-RU" sz="1600" dirty="0" err="1">
                <a:latin typeface="Times New Roman"/>
                <a:ea typeface="+mn-lt"/>
                <a:cs typeface="+mn-lt"/>
              </a:rPr>
              <a:t>әңгімені</a:t>
            </a:r>
            <a:r>
              <a:rPr lang="ru-RU" sz="1600" dirty="0">
                <a:latin typeface="Times New Roman"/>
                <a:ea typeface="+mn-lt"/>
                <a:cs typeface="+mn-lt"/>
              </a:rPr>
              <a:t> </a:t>
            </a:r>
            <a:r>
              <a:rPr lang="ru-RU" sz="1600" dirty="0" err="1">
                <a:latin typeface="Times New Roman"/>
                <a:ea typeface="+mn-lt"/>
                <a:cs typeface="+mn-lt"/>
              </a:rPr>
              <a:t>белгілі</a:t>
            </a:r>
            <a:r>
              <a:rPr lang="ru-RU" sz="1600" dirty="0">
                <a:latin typeface="Times New Roman"/>
                <a:ea typeface="+mn-lt"/>
                <a:cs typeface="+mn-lt"/>
              </a:rPr>
              <a:t> </a:t>
            </a:r>
            <a:r>
              <a:rPr lang="ru-RU" sz="1600" dirty="0" err="1">
                <a:latin typeface="Times New Roman"/>
                <a:ea typeface="+mn-lt"/>
                <a:cs typeface="+mn-lt"/>
              </a:rPr>
              <a:t>бір</a:t>
            </a:r>
            <a:r>
              <a:rPr lang="ru-RU" sz="1600" dirty="0">
                <a:latin typeface="Times New Roman"/>
                <a:ea typeface="+mn-lt"/>
                <a:cs typeface="+mn-lt"/>
              </a:rPr>
              <a:t> </a:t>
            </a:r>
            <a:r>
              <a:rPr lang="ru-RU" sz="1600" dirty="0" err="1">
                <a:latin typeface="Times New Roman"/>
                <a:ea typeface="+mn-lt"/>
                <a:cs typeface="+mn-lt"/>
              </a:rPr>
              <a:t>тарихи</a:t>
            </a:r>
            <a:r>
              <a:rPr lang="ru-RU" sz="1600" dirty="0">
                <a:latin typeface="Times New Roman"/>
                <a:ea typeface="+mn-lt"/>
                <a:cs typeface="+mn-lt"/>
              </a:rPr>
              <a:t> </a:t>
            </a:r>
            <a:r>
              <a:rPr lang="ru-RU" sz="1600" dirty="0" err="1">
                <a:latin typeface="Times New Roman"/>
                <a:ea typeface="+mn-lt"/>
                <a:cs typeface="+mn-lt"/>
              </a:rPr>
              <a:t>дәуір</a:t>
            </a:r>
            <a:r>
              <a:rPr lang="ru-RU" sz="1600" dirty="0">
                <a:latin typeface="Times New Roman"/>
                <a:ea typeface="+mn-lt"/>
                <a:cs typeface="+mn-lt"/>
              </a:rPr>
              <a:t>, </a:t>
            </a:r>
            <a:r>
              <a:rPr lang="ru-RU" sz="1600" dirty="0" err="1">
                <a:latin typeface="Times New Roman"/>
                <a:ea typeface="+mn-lt"/>
                <a:cs typeface="+mn-lt"/>
              </a:rPr>
              <a:t>мәдениет</a:t>
            </a:r>
            <a:r>
              <a:rPr lang="ru-RU" sz="1600" dirty="0">
                <a:latin typeface="Times New Roman"/>
                <a:ea typeface="+mn-lt"/>
                <a:cs typeface="+mn-lt"/>
              </a:rPr>
              <a:t>, </a:t>
            </a:r>
            <a:r>
              <a:rPr lang="ru-RU" sz="1600" dirty="0" err="1">
                <a:latin typeface="Times New Roman"/>
                <a:ea typeface="+mn-lt"/>
                <a:cs typeface="+mn-lt"/>
              </a:rPr>
              <a:t>діни</a:t>
            </a:r>
            <a:r>
              <a:rPr lang="ru-RU" sz="1600" dirty="0">
                <a:latin typeface="Times New Roman"/>
                <a:ea typeface="+mn-lt"/>
                <a:cs typeface="+mn-lt"/>
              </a:rPr>
              <a:t> </a:t>
            </a:r>
            <a:r>
              <a:rPr lang="ru-RU" sz="1600" dirty="0" err="1">
                <a:latin typeface="Times New Roman"/>
                <a:ea typeface="+mn-lt"/>
                <a:cs typeface="+mn-lt"/>
              </a:rPr>
              <a:t>кәсіп</a:t>
            </a:r>
            <a:r>
              <a:rPr lang="ru-RU" sz="1600" dirty="0">
                <a:latin typeface="Times New Roman"/>
                <a:ea typeface="+mn-lt"/>
                <a:cs typeface="+mn-lt"/>
              </a:rPr>
              <a:t>, </a:t>
            </a:r>
            <a:r>
              <a:rPr lang="ru-RU" sz="1600" dirty="0" err="1">
                <a:latin typeface="Times New Roman"/>
                <a:ea typeface="+mn-lt"/>
                <a:cs typeface="+mn-lt"/>
              </a:rPr>
              <a:t>кәсіп</a:t>
            </a:r>
            <a:r>
              <a:rPr lang="ru-RU" sz="1600" dirty="0">
                <a:latin typeface="Times New Roman"/>
                <a:ea typeface="+mn-lt"/>
                <a:cs typeface="+mn-lt"/>
              </a:rPr>
              <a:t>, </a:t>
            </a:r>
            <a:r>
              <a:rPr lang="ru-RU" sz="1600" dirty="0" err="1">
                <a:latin typeface="Times New Roman"/>
                <a:ea typeface="+mn-lt"/>
                <a:cs typeface="+mn-lt"/>
              </a:rPr>
              <a:t>әлеуметтік</a:t>
            </a:r>
            <a:r>
              <a:rPr lang="ru-RU" sz="1600" dirty="0">
                <a:latin typeface="Times New Roman"/>
                <a:ea typeface="+mn-lt"/>
                <a:cs typeface="+mn-lt"/>
              </a:rPr>
              <a:t> </a:t>
            </a:r>
            <a:r>
              <a:rPr lang="ru-RU" sz="1600" dirty="0" err="1">
                <a:latin typeface="Times New Roman"/>
                <a:ea typeface="+mn-lt"/>
                <a:cs typeface="+mn-lt"/>
              </a:rPr>
              <a:t>рөл</a:t>
            </a:r>
            <a:r>
              <a:rPr lang="ru-RU" sz="1600" dirty="0">
                <a:latin typeface="Times New Roman"/>
                <a:ea typeface="+mn-lt"/>
                <a:cs typeface="+mn-lt"/>
              </a:rPr>
              <a:t> </a:t>
            </a:r>
            <a:r>
              <a:rPr lang="ru-RU" sz="1600" dirty="0" err="1">
                <a:latin typeface="Times New Roman"/>
                <a:ea typeface="+mn-lt"/>
                <a:cs typeface="+mn-lt"/>
              </a:rPr>
              <a:t>өкілінің</a:t>
            </a:r>
            <a:r>
              <a:rPr lang="ru-RU" sz="1600" dirty="0">
                <a:latin typeface="Times New Roman"/>
                <a:ea typeface="+mn-lt"/>
                <a:cs typeface="+mn-lt"/>
              </a:rPr>
              <a:t> </a:t>
            </a:r>
            <a:r>
              <a:rPr lang="ru-RU" sz="1600" dirty="0" err="1">
                <a:latin typeface="Times New Roman"/>
                <a:ea typeface="+mn-lt"/>
                <a:cs typeface="+mn-lt"/>
              </a:rPr>
              <a:t>рөлдік</a:t>
            </a:r>
            <a:r>
              <a:rPr lang="ru-RU" sz="1600" dirty="0">
                <a:latin typeface="Times New Roman"/>
                <a:ea typeface="+mn-lt"/>
                <a:cs typeface="+mn-lt"/>
              </a:rPr>
              <a:t> </a:t>
            </a:r>
            <a:r>
              <a:rPr lang="ru-RU" sz="1600" dirty="0" err="1">
                <a:latin typeface="Times New Roman"/>
                <a:ea typeface="+mn-lt"/>
                <a:cs typeface="+mn-lt"/>
              </a:rPr>
              <a:t>позициясынан</a:t>
            </a:r>
            <a:r>
              <a:rPr lang="ru-RU" sz="1600" dirty="0">
                <a:latin typeface="Times New Roman"/>
                <a:ea typeface="+mn-lt"/>
                <a:cs typeface="+mn-lt"/>
              </a:rPr>
              <a:t> </a:t>
            </a:r>
            <a:r>
              <a:rPr lang="ru-RU" sz="1600" dirty="0" err="1">
                <a:latin typeface="Times New Roman"/>
                <a:ea typeface="+mn-lt"/>
                <a:cs typeface="+mn-lt"/>
              </a:rPr>
              <a:t>қарастыру</a:t>
            </a:r>
            <a:r>
              <a:rPr lang="ru-RU" sz="1600" dirty="0">
                <a:latin typeface="Times New Roman"/>
                <a:ea typeface="+mn-lt"/>
                <a:cs typeface="+mn-lt"/>
              </a:rPr>
              <a:t>.;</a:t>
            </a:r>
            <a:endParaRPr lang="ru-RU" sz="16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2706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A110BA01-8798-D640-C7DD-78DBE72D969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8598B132-658A-928F-C688-90609E4EA0E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 flipV="1">
            <a:off x="0" y="0"/>
            <a:ext cx="2923855" cy="1479128"/>
          </a:xfrm>
          <a:custGeom>
            <a:avLst/>
            <a:gdLst>
              <a:gd name="connsiteX0" fmla="*/ 2923855 w 2923855"/>
              <a:gd name="connsiteY0" fmla="*/ 1479128 h 1479128"/>
              <a:gd name="connsiteX1" fmla="*/ 0 w 2923855"/>
              <a:gd name="connsiteY1" fmla="*/ 1479128 h 1479128"/>
              <a:gd name="connsiteX2" fmla="*/ 1368245 w 2923855"/>
              <a:gd name="connsiteY2" fmla="*/ 405504 h 1479128"/>
              <a:gd name="connsiteX3" fmla="*/ 1410727 w 2923855"/>
              <a:gd name="connsiteY3" fmla="*/ 373857 h 1479128"/>
              <a:gd name="connsiteX4" fmla="*/ 2503486 w 2923855"/>
              <a:gd name="connsiteY4" fmla="*/ 1756 h 1479128"/>
              <a:gd name="connsiteX5" fmla="*/ 2622568 w 2923855"/>
              <a:gd name="connsiteY5" fmla="*/ 284 h 1479128"/>
              <a:gd name="connsiteX6" fmla="*/ 2785835 w 2923855"/>
              <a:gd name="connsiteY6" fmla="*/ 9494 h 1479128"/>
              <a:gd name="connsiteX7" fmla="*/ 2923855 w 2923855"/>
              <a:gd name="connsiteY7" fmla="*/ 28352 h 1479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3855" h="1479128">
                <a:moveTo>
                  <a:pt x="2923855" y="1479128"/>
                </a:moveTo>
                <a:lnTo>
                  <a:pt x="0" y="1479128"/>
                </a:lnTo>
                <a:lnTo>
                  <a:pt x="1368245" y="405504"/>
                </a:lnTo>
                <a:lnTo>
                  <a:pt x="1410727" y="373857"/>
                </a:lnTo>
                <a:cubicBezTo>
                  <a:pt x="1742357" y="139664"/>
                  <a:pt x="2122368" y="17528"/>
                  <a:pt x="2503486" y="1756"/>
                </a:cubicBezTo>
                <a:cubicBezTo>
                  <a:pt x="2543187" y="114"/>
                  <a:pt x="2582898" y="-375"/>
                  <a:pt x="2622568" y="284"/>
                </a:cubicBezTo>
                <a:cubicBezTo>
                  <a:pt x="2677115" y="1190"/>
                  <a:pt x="2731584" y="4266"/>
                  <a:pt x="2785835" y="9494"/>
                </a:cubicBezTo>
                <a:lnTo>
                  <a:pt x="2923855" y="28352"/>
                </a:lnTo>
                <a:close/>
              </a:path>
            </a:pathLst>
          </a:custGeom>
          <a:gradFill>
            <a:gsLst>
              <a:gs pos="33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1655C27-F647-5056-7258-49C876241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3897" y="1718411"/>
            <a:ext cx="8289430" cy="367807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ru-RU" sz="2400" err="1">
                <a:latin typeface="Times New Roman"/>
                <a:ea typeface="+mn-lt"/>
                <a:cs typeface="Times New Roman"/>
              </a:rPr>
              <a:t>Астарлы</a:t>
            </a:r>
            <a:r>
              <a:rPr lang="ru-RU" sz="2400" dirty="0">
                <a:latin typeface="Times New Roman"/>
                <a:ea typeface="+mn-lt"/>
                <a:cs typeface="Times New Roman"/>
              </a:rPr>
              <a:t> </a:t>
            </a:r>
            <a:r>
              <a:rPr lang="ru-RU" sz="2400" err="1">
                <a:latin typeface="Times New Roman"/>
                <a:ea typeface="+mn-lt"/>
                <a:cs typeface="Times New Roman"/>
              </a:rPr>
              <a:t>әңгімелерге</a:t>
            </a:r>
            <a:r>
              <a:rPr lang="ru-RU" sz="2400" dirty="0">
                <a:latin typeface="Times New Roman"/>
                <a:ea typeface="+mn-lt"/>
                <a:cs typeface="Times New Roman"/>
              </a:rPr>
              <a:t> </a:t>
            </a:r>
            <a:r>
              <a:rPr lang="ru-RU" sz="2400" err="1">
                <a:latin typeface="Times New Roman"/>
                <a:ea typeface="+mn-lt"/>
                <a:cs typeface="Times New Roman"/>
              </a:rPr>
              <a:t>сұрақтарды</a:t>
            </a:r>
            <a:r>
              <a:rPr lang="ru-RU" sz="2400" dirty="0">
                <a:latin typeface="Times New Roman"/>
                <a:ea typeface="+mn-lt"/>
                <a:cs typeface="Times New Roman"/>
              </a:rPr>
              <a:t> </a:t>
            </a:r>
            <a:r>
              <a:rPr lang="ru-RU" sz="2400" err="1">
                <a:latin typeface="Times New Roman"/>
                <a:ea typeface="+mn-lt"/>
                <a:cs typeface="Times New Roman"/>
              </a:rPr>
              <a:t>әзірлеу</a:t>
            </a:r>
            <a:r>
              <a:rPr lang="ru-RU" sz="2400" dirty="0">
                <a:latin typeface="Times New Roman"/>
                <a:ea typeface="+mn-lt"/>
                <a:cs typeface="Times New Roman"/>
              </a:rPr>
              <a:t> </a:t>
            </a:r>
            <a:r>
              <a:rPr lang="ru-RU" sz="2400" err="1">
                <a:latin typeface="Times New Roman"/>
                <a:ea typeface="+mn-lt"/>
                <a:cs typeface="Times New Roman"/>
              </a:rPr>
              <a:t>кезінде</a:t>
            </a:r>
            <a:r>
              <a:rPr lang="ru-RU" sz="2400" dirty="0">
                <a:latin typeface="Times New Roman"/>
                <a:ea typeface="+mn-lt"/>
                <a:cs typeface="Times New Roman"/>
              </a:rPr>
              <a:t> </a:t>
            </a:r>
            <a:r>
              <a:rPr lang="ru-RU" sz="2400" err="1">
                <a:latin typeface="Times New Roman"/>
                <a:ea typeface="+mn-lt"/>
                <a:cs typeface="Times New Roman"/>
              </a:rPr>
              <a:t>ашық</a:t>
            </a:r>
            <a:r>
              <a:rPr lang="ru-RU" sz="2400" dirty="0">
                <a:latin typeface="Times New Roman"/>
                <a:ea typeface="+mn-lt"/>
                <a:cs typeface="Times New Roman"/>
              </a:rPr>
              <a:t> </a:t>
            </a:r>
            <a:r>
              <a:rPr lang="ru-RU" sz="2400" err="1">
                <a:latin typeface="Times New Roman"/>
                <a:ea typeface="+mn-lt"/>
                <a:cs typeface="Times New Roman"/>
              </a:rPr>
              <a:t>сұрақтар</a:t>
            </a:r>
            <a:r>
              <a:rPr lang="ru-RU" sz="2400" dirty="0">
                <a:latin typeface="Times New Roman"/>
                <a:ea typeface="+mn-lt"/>
                <a:cs typeface="Times New Roman"/>
              </a:rPr>
              <a:t> </a:t>
            </a:r>
            <a:r>
              <a:rPr lang="ru-RU" sz="2400" err="1">
                <a:latin typeface="Times New Roman"/>
                <a:ea typeface="+mn-lt"/>
                <a:cs typeface="Times New Roman"/>
              </a:rPr>
              <a:t>сияқты</a:t>
            </a:r>
            <a:r>
              <a:rPr lang="ru-RU" sz="2400" dirty="0">
                <a:latin typeface="Times New Roman"/>
                <a:ea typeface="+mn-lt"/>
                <a:cs typeface="Times New Roman"/>
              </a:rPr>
              <a:t> </a:t>
            </a:r>
            <a:r>
              <a:rPr lang="ru-RU" sz="2400" err="1">
                <a:latin typeface="Times New Roman"/>
                <a:ea typeface="+mn-lt"/>
                <a:cs typeface="Times New Roman"/>
              </a:rPr>
              <a:t>сұрақтардың</a:t>
            </a:r>
            <a:r>
              <a:rPr lang="ru-RU" sz="2400" dirty="0">
                <a:latin typeface="Times New Roman"/>
                <a:ea typeface="+mn-lt"/>
                <a:cs typeface="Times New Roman"/>
              </a:rPr>
              <a:t> </a:t>
            </a:r>
            <a:r>
              <a:rPr lang="ru-RU" sz="2400" err="1">
                <a:latin typeface="Times New Roman"/>
                <a:ea typeface="+mn-lt"/>
                <a:cs typeface="Times New Roman"/>
              </a:rPr>
              <a:t>түрлерін</a:t>
            </a:r>
            <a:r>
              <a:rPr lang="ru-RU" sz="2400" dirty="0">
                <a:latin typeface="Times New Roman"/>
                <a:ea typeface="+mn-lt"/>
                <a:cs typeface="Times New Roman"/>
              </a:rPr>
              <a:t> </a:t>
            </a:r>
            <a:r>
              <a:rPr lang="ru-RU" sz="2400" err="1">
                <a:latin typeface="Times New Roman"/>
                <a:ea typeface="+mn-lt"/>
                <a:cs typeface="Times New Roman"/>
              </a:rPr>
              <a:t>ескеруге</a:t>
            </a:r>
            <a:r>
              <a:rPr lang="ru-RU" sz="2400" dirty="0">
                <a:latin typeface="Times New Roman"/>
                <a:ea typeface="+mn-lt"/>
                <a:cs typeface="Times New Roman"/>
              </a:rPr>
              <a:t> </a:t>
            </a:r>
            <a:r>
              <a:rPr lang="ru-RU" sz="2400" err="1">
                <a:latin typeface="Times New Roman"/>
                <a:ea typeface="+mn-lt"/>
                <a:cs typeface="Times New Roman"/>
              </a:rPr>
              <a:t>болады</a:t>
            </a:r>
            <a:r>
              <a:rPr lang="ru-RU" sz="2400" dirty="0">
                <a:latin typeface="Times New Roman"/>
                <a:ea typeface="+mn-lt"/>
                <a:cs typeface="Times New Roman"/>
              </a:rPr>
              <a:t>; </a:t>
            </a:r>
            <a:r>
              <a:rPr lang="ru-RU" sz="2400" err="1">
                <a:latin typeface="Times New Roman"/>
                <a:ea typeface="+mn-lt"/>
                <a:cs typeface="Times New Roman"/>
              </a:rPr>
              <a:t>жабық</a:t>
            </a:r>
            <a:r>
              <a:rPr lang="ru-RU" sz="2400" dirty="0">
                <a:latin typeface="Times New Roman"/>
                <a:ea typeface="+mn-lt"/>
                <a:cs typeface="Times New Roman"/>
              </a:rPr>
              <a:t> </a:t>
            </a:r>
            <a:r>
              <a:rPr lang="ru-RU" sz="2400" err="1">
                <a:latin typeface="Times New Roman"/>
                <a:ea typeface="+mn-lt"/>
                <a:cs typeface="Times New Roman"/>
              </a:rPr>
              <a:t>сұрақтар</a:t>
            </a:r>
            <a:r>
              <a:rPr lang="ru-RU" sz="2400" dirty="0">
                <a:latin typeface="Times New Roman"/>
                <a:ea typeface="+mn-lt"/>
                <a:cs typeface="Times New Roman"/>
              </a:rPr>
              <a:t>; </a:t>
            </a:r>
            <a:r>
              <a:rPr lang="ru-RU" sz="2400" err="1">
                <a:latin typeface="Times New Roman"/>
                <a:ea typeface="+mn-lt"/>
                <a:cs typeface="Times New Roman"/>
              </a:rPr>
              <a:t>ситуациялық</a:t>
            </a:r>
            <a:r>
              <a:rPr lang="ru-RU" sz="2400" dirty="0">
                <a:latin typeface="Times New Roman"/>
                <a:ea typeface="+mn-lt"/>
                <a:cs typeface="Times New Roman"/>
              </a:rPr>
              <a:t> </a:t>
            </a:r>
            <a:r>
              <a:rPr lang="ru-RU" sz="2400" err="1">
                <a:latin typeface="Times New Roman"/>
                <a:ea typeface="+mn-lt"/>
                <a:cs typeface="Times New Roman"/>
              </a:rPr>
              <a:t>сұрақтар-жағдайды</a:t>
            </a:r>
            <a:r>
              <a:rPr lang="ru-RU" sz="2400" dirty="0">
                <a:latin typeface="Times New Roman"/>
                <a:ea typeface="+mn-lt"/>
                <a:cs typeface="Times New Roman"/>
              </a:rPr>
              <a:t> </a:t>
            </a:r>
            <a:r>
              <a:rPr lang="ru-RU" sz="2400" err="1">
                <a:latin typeface="Times New Roman"/>
                <a:ea typeface="+mn-lt"/>
                <a:cs typeface="Times New Roman"/>
              </a:rPr>
              <a:t>анықтау</a:t>
            </a:r>
            <a:r>
              <a:rPr lang="ru-RU" sz="2400" dirty="0">
                <a:latin typeface="Times New Roman"/>
                <a:ea typeface="+mn-lt"/>
                <a:cs typeface="Times New Roman"/>
              </a:rPr>
              <a:t>; </a:t>
            </a:r>
            <a:r>
              <a:rPr lang="ru-RU" sz="2400" err="1">
                <a:latin typeface="Times New Roman"/>
                <a:ea typeface="+mn-lt"/>
                <a:cs typeface="Times New Roman"/>
              </a:rPr>
              <a:t>проблемалық</a:t>
            </a:r>
            <a:r>
              <a:rPr lang="ru-RU" sz="2400" dirty="0">
                <a:latin typeface="Times New Roman"/>
                <a:ea typeface="+mn-lt"/>
                <a:cs typeface="Times New Roman"/>
              </a:rPr>
              <a:t> </a:t>
            </a:r>
            <a:r>
              <a:rPr lang="ru-RU" sz="2400" err="1">
                <a:latin typeface="Times New Roman"/>
                <a:ea typeface="+mn-lt"/>
                <a:cs typeface="Times New Roman"/>
              </a:rPr>
              <a:t>сұрақтар</a:t>
            </a:r>
            <a:r>
              <a:rPr lang="ru-RU" sz="2400" dirty="0">
                <a:latin typeface="Times New Roman"/>
                <a:ea typeface="+mn-lt"/>
                <a:cs typeface="Times New Roman"/>
              </a:rPr>
              <a:t>  - </a:t>
            </a:r>
            <a:r>
              <a:rPr lang="ru-RU" sz="2400" err="1">
                <a:latin typeface="Times New Roman"/>
                <a:ea typeface="+mn-lt"/>
                <a:cs typeface="Times New Roman"/>
              </a:rPr>
              <a:t>нақты</a:t>
            </a:r>
            <a:r>
              <a:rPr lang="ru-RU" sz="2400" dirty="0">
                <a:latin typeface="Times New Roman"/>
                <a:ea typeface="+mn-lt"/>
                <a:cs typeface="Times New Roman"/>
              </a:rPr>
              <a:t> </a:t>
            </a:r>
            <a:r>
              <a:rPr lang="ru-RU" sz="2400" err="1">
                <a:latin typeface="Times New Roman"/>
                <a:ea typeface="+mn-lt"/>
                <a:cs typeface="Times New Roman"/>
              </a:rPr>
              <a:t>қиындықтарды</a:t>
            </a:r>
            <a:r>
              <a:rPr lang="ru-RU" sz="2400" dirty="0">
                <a:latin typeface="Times New Roman"/>
                <a:ea typeface="+mn-lt"/>
                <a:cs typeface="Times New Roman"/>
              </a:rPr>
              <a:t>, </a:t>
            </a:r>
            <a:r>
              <a:rPr lang="ru-RU" sz="2400" err="1">
                <a:latin typeface="Times New Roman"/>
                <a:ea typeface="+mn-lt"/>
                <a:cs typeface="Times New Roman"/>
              </a:rPr>
              <a:t>қайшылықтарды</a:t>
            </a:r>
            <a:r>
              <a:rPr lang="ru-RU" sz="2400" dirty="0">
                <a:latin typeface="Times New Roman"/>
                <a:ea typeface="+mn-lt"/>
                <a:cs typeface="Times New Roman"/>
              </a:rPr>
              <a:t>, </a:t>
            </a:r>
            <a:r>
              <a:rPr lang="ru-RU" sz="2400" err="1">
                <a:latin typeface="Times New Roman"/>
                <a:ea typeface="+mn-lt"/>
                <a:cs typeface="Times New Roman"/>
              </a:rPr>
              <a:t>кедергілерді</a:t>
            </a:r>
            <a:r>
              <a:rPr lang="ru-RU" sz="2400" dirty="0">
                <a:latin typeface="Times New Roman"/>
                <a:ea typeface="+mn-lt"/>
                <a:cs typeface="Times New Roman"/>
              </a:rPr>
              <a:t> </a:t>
            </a:r>
            <a:r>
              <a:rPr lang="ru-RU" sz="2400" err="1">
                <a:latin typeface="Times New Roman"/>
                <a:ea typeface="+mn-lt"/>
                <a:cs typeface="Times New Roman"/>
              </a:rPr>
              <a:t>анықтайды</a:t>
            </a:r>
            <a:r>
              <a:rPr lang="ru-RU" sz="2400" dirty="0">
                <a:latin typeface="Times New Roman"/>
                <a:ea typeface="+mn-lt"/>
                <a:cs typeface="Times New Roman"/>
              </a:rPr>
              <a:t>; </a:t>
            </a:r>
            <a:r>
              <a:rPr lang="ru-RU" sz="2400" err="1">
                <a:latin typeface="Times New Roman"/>
                <a:ea typeface="+mn-lt"/>
                <a:cs typeface="Times New Roman"/>
              </a:rPr>
              <a:t>бағытталған</a:t>
            </a:r>
            <a:r>
              <a:rPr lang="ru-RU" sz="2400" dirty="0">
                <a:latin typeface="Times New Roman"/>
                <a:ea typeface="+mn-lt"/>
                <a:cs typeface="Times New Roman"/>
              </a:rPr>
              <a:t> </a:t>
            </a:r>
            <a:r>
              <a:rPr lang="ru-RU" sz="2400" err="1">
                <a:latin typeface="Times New Roman"/>
                <a:ea typeface="+mn-lt"/>
                <a:cs typeface="Times New Roman"/>
              </a:rPr>
              <a:t>сұрақтар</a:t>
            </a:r>
            <a:r>
              <a:rPr lang="ru-RU" sz="2400" dirty="0">
                <a:latin typeface="Times New Roman"/>
                <a:ea typeface="+mn-lt"/>
                <a:cs typeface="Times New Roman"/>
              </a:rPr>
              <a:t> - </a:t>
            </a:r>
            <a:r>
              <a:rPr lang="ru-RU" sz="2400" err="1">
                <a:latin typeface="Times New Roman"/>
                <a:ea typeface="+mn-lt"/>
                <a:cs typeface="Times New Roman"/>
              </a:rPr>
              <a:t>нақты</a:t>
            </a:r>
            <a:r>
              <a:rPr lang="ru-RU" sz="2400" dirty="0">
                <a:latin typeface="Times New Roman"/>
                <a:ea typeface="+mn-lt"/>
                <a:cs typeface="Times New Roman"/>
              </a:rPr>
              <a:t> </a:t>
            </a:r>
            <a:r>
              <a:rPr lang="ru-RU" sz="2400" err="1">
                <a:latin typeface="Times New Roman"/>
                <a:ea typeface="+mn-lt"/>
                <a:cs typeface="Times New Roman"/>
              </a:rPr>
              <a:t>ақпаратты</a:t>
            </a:r>
            <a:r>
              <a:rPr lang="ru-RU" sz="2400" dirty="0">
                <a:latin typeface="Times New Roman"/>
                <a:ea typeface="+mn-lt"/>
                <a:cs typeface="Times New Roman"/>
              </a:rPr>
              <a:t> </a:t>
            </a:r>
            <a:r>
              <a:rPr lang="ru-RU" sz="2400" err="1">
                <a:latin typeface="Times New Roman"/>
                <a:ea typeface="+mn-lt"/>
                <a:cs typeface="Times New Roman"/>
              </a:rPr>
              <a:t>алуға</a:t>
            </a:r>
            <a:r>
              <a:rPr lang="ru-RU" sz="2400" dirty="0">
                <a:latin typeface="Times New Roman"/>
                <a:ea typeface="+mn-lt"/>
                <a:cs typeface="Times New Roman"/>
              </a:rPr>
              <a:t> </a:t>
            </a:r>
            <a:r>
              <a:rPr lang="ru-RU" sz="2400" err="1">
                <a:latin typeface="Times New Roman"/>
                <a:ea typeface="+mn-lt"/>
                <a:cs typeface="Times New Roman"/>
              </a:rPr>
              <a:t>мүмкіндік</a:t>
            </a:r>
            <a:r>
              <a:rPr lang="ru-RU" sz="2400" dirty="0">
                <a:latin typeface="Times New Roman"/>
                <a:ea typeface="+mn-lt"/>
                <a:cs typeface="Times New Roman"/>
              </a:rPr>
              <a:t> </a:t>
            </a:r>
            <a:r>
              <a:rPr lang="ru-RU" sz="2400" err="1">
                <a:latin typeface="Times New Roman"/>
                <a:ea typeface="+mn-lt"/>
                <a:cs typeface="Times New Roman"/>
              </a:rPr>
              <a:t>береді</a:t>
            </a:r>
            <a:r>
              <a:rPr lang="ru-RU" sz="2400" dirty="0">
                <a:latin typeface="Times New Roman"/>
                <a:ea typeface="+mn-lt"/>
                <a:cs typeface="Times New Roman"/>
              </a:rPr>
              <a:t>; </a:t>
            </a:r>
            <a:r>
              <a:rPr lang="ru-RU" sz="2400" err="1">
                <a:latin typeface="Times New Roman"/>
                <a:ea typeface="+mn-lt"/>
                <a:cs typeface="Times New Roman"/>
              </a:rPr>
              <a:t>бағыттаушы</a:t>
            </a:r>
            <a:r>
              <a:rPr lang="ru-RU" sz="2400" dirty="0">
                <a:latin typeface="Times New Roman"/>
                <a:ea typeface="+mn-lt"/>
                <a:cs typeface="Times New Roman"/>
              </a:rPr>
              <a:t> </a:t>
            </a:r>
            <a:r>
              <a:rPr lang="ru-RU" sz="2400" err="1">
                <a:latin typeface="Times New Roman"/>
                <a:ea typeface="+mn-lt"/>
                <a:cs typeface="Times New Roman"/>
              </a:rPr>
              <a:t>сұрақтар</a:t>
            </a:r>
            <a:r>
              <a:rPr lang="ru-RU" sz="2400" dirty="0">
                <a:latin typeface="Times New Roman"/>
                <a:ea typeface="+mn-lt"/>
                <a:cs typeface="Times New Roman"/>
              </a:rPr>
              <a:t> - </a:t>
            </a:r>
            <a:r>
              <a:rPr lang="ru-RU" sz="2400" err="1">
                <a:latin typeface="Times New Roman"/>
                <a:ea typeface="+mn-lt"/>
                <a:cs typeface="Times New Roman"/>
              </a:rPr>
              <a:t>ұсыныстары</a:t>
            </a:r>
            <a:r>
              <a:rPr lang="ru-RU" sz="2400" dirty="0">
                <a:latin typeface="Times New Roman"/>
                <a:ea typeface="+mn-lt"/>
                <a:cs typeface="Times New Roman"/>
              </a:rPr>
              <a:t> бар </a:t>
            </a:r>
            <a:r>
              <a:rPr lang="ru-RU" sz="2400" err="1">
                <a:latin typeface="Times New Roman"/>
                <a:ea typeface="+mn-lt"/>
                <a:cs typeface="Times New Roman"/>
              </a:rPr>
              <a:t>сұрақтар</a:t>
            </a:r>
            <a:r>
              <a:rPr lang="ru-RU" sz="2400" dirty="0">
                <a:latin typeface="Times New Roman"/>
                <a:ea typeface="+mn-lt"/>
                <a:cs typeface="Times New Roman"/>
              </a:rPr>
              <a:t>.</a:t>
            </a:r>
            <a:endParaRPr lang="ru-RU" sz="2400">
              <a:latin typeface="Times New Roman"/>
              <a:ea typeface="+mn-lt"/>
              <a:cs typeface="Times New Roman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14AD37D4-765C-FCFF-FC09-2E36C2A255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284115" y="3378954"/>
            <a:ext cx="5907885" cy="3479046"/>
          </a:xfrm>
          <a:custGeom>
            <a:avLst/>
            <a:gdLst>
              <a:gd name="connsiteX0" fmla="*/ 5171297 w 5907885"/>
              <a:gd name="connsiteY0" fmla="*/ 284 h 3479046"/>
              <a:gd name="connsiteX1" fmla="*/ 5813217 w 5907885"/>
              <a:gd name="connsiteY1" fmla="*/ 114238 h 3479046"/>
              <a:gd name="connsiteX2" fmla="*/ 5907885 w 5907885"/>
              <a:gd name="connsiteY2" fmla="*/ 151524 h 3479046"/>
              <a:gd name="connsiteX3" fmla="*/ 5907885 w 5907885"/>
              <a:gd name="connsiteY3" fmla="*/ 3479046 h 3479046"/>
              <a:gd name="connsiteX4" fmla="*/ 0 w 5907885"/>
              <a:gd name="connsiteY4" fmla="*/ 3479046 h 3479046"/>
              <a:gd name="connsiteX5" fmla="*/ 3916974 w 5907885"/>
              <a:gd name="connsiteY5" fmla="*/ 405504 h 3479046"/>
              <a:gd name="connsiteX6" fmla="*/ 3959456 w 5907885"/>
              <a:gd name="connsiteY6" fmla="*/ 373857 h 3479046"/>
              <a:gd name="connsiteX7" fmla="*/ 5052215 w 5907885"/>
              <a:gd name="connsiteY7" fmla="*/ 1756 h 3479046"/>
              <a:gd name="connsiteX8" fmla="*/ 5171297 w 5907885"/>
              <a:gd name="connsiteY8" fmla="*/ 284 h 347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07885" h="3479046">
                <a:moveTo>
                  <a:pt x="5171297" y="284"/>
                </a:moveTo>
                <a:cubicBezTo>
                  <a:pt x="5389485" y="3908"/>
                  <a:pt x="5606422" y="42249"/>
                  <a:pt x="5813217" y="114238"/>
                </a:cubicBezTo>
                <a:lnTo>
                  <a:pt x="5907885" y="151524"/>
                </a:lnTo>
                <a:lnTo>
                  <a:pt x="5907885" y="3479046"/>
                </a:lnTo>
                <a:lnTo>
                  <a:pt x="0" y="3479046"/>
                </a:lnTo>
                <a:lnTo>
                  <a:pt x="3916974" y="405504"/>
                </a:lnTo>
                <a:lnTo>
                  <a:pt x="3959456" y="373857"/>
                </a:lnTo>
                <a:cubicBezTo>
                  <a:pt x="4291086" y="139664"/>
                  <a:pt x="4671097" y="17528"/>
                  <a:pt x="5052215" y="1756"/>
                </a:cubicBezTo>
                <a:cubicBezTo>
                  <a:pt x="5091916" y="114"/>
                  <a:pt x="5131627" y="-375"/>
                  <a:pt x="5171297" y="284"/>
                </a:cubicBezTo>
                <a:close/>
              </a:path>
            </a:pathLst>
          </a:custGeom>
          <a:gradFill>
            <a:gsLst>
              <a:gs pos="23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212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15EBCC3-35D9-E540-2A9E-C8A29E80AE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632084"/>
            <a:ext cx="9932610" cy="518529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dirty="0" err="1">
                <a:latin typeface="Times New Roman"/>
                <a:ea typeface="+mn-lt"/>
                <a:cs typeface="+mn-lt"/>
              </a:rPr>
              <a:t>Девиантты</a:t>
            </a:r>
            <a:r>
              <a:rPr lang="ru-RU" dirty="0"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latin typeface="Times New Roman"/>
                <a:ea typeface="+mn-lt"/>
                <a:cs typeface="+mn-lt"/>
              </a:rPr>
              <a:t>мінез-құлық</a:t>
            </a:r>
            <a:r>
              <a:rPr lang="ru-RU" dirty="0"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latin typeface="Times New Roman"/>
                <a:ea typeface="+mn-lt"/>
                <a:cs typeface="+mn-lt"/>
              </a:rPr>
              <a:t>балаларымен</a:t>
            </a:r>
            <a:r>
              <a:rPr lang="ru-RU" dirty="0"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latin typeface="Times New Roman"/>
                <a:ea typeface="+mn-lt"/>
                <a:cs typeface="+mn-lt"/>
              </a:rPr>
              <a:t>жұмыс</a:t>
            </a:r>
            <a:r>
              <a:rPr lang="ru-RU" dirty="0"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latin typeface="Times New Roman"/>
                <a:ea typeface="+mn-lt"/>
                <a:cs typeface="+mn-lt"/>
              </a:rPr>
              <a:t>жасауда</a:t>
            </a:r>
            <a:r>
              <a:rPr lang="ru-RU" dirty="0"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latin typeface="Times New Roman"/>
                <a:ea typeface="+mn-lt"/>
                <a:cs typeface="+mn-lt"/>
              </a:rPr>
              <a:t>девиантты</a:t>
            </a:r>
            <a:r>
              <a:rPr lang="ru-RU" dirty="0"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latin typeface="Times New Roman"/>
                <a:ea typeface="+mn-lt"/>
                <a:cs typeface="+mn-lt"/>
              </a:rPr>
              <a:t>мінез-құлықты</a:t>
            </a:r>
            <a:r>
              <a:rPr lang="ru-RU" dirty="0"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latin typeface="Times New Roman"/>
                <a:ea typeface="+mn-lt"/>
                <a:cs typeface="+mn-lt"/>
              </a:rPr>
              <a:t>түзетуге</a:t>
            </a:r>
            <a:r>
              <a:rPr lang="ru-RU" dirty="0"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latin typeface="Times New Roman"/>
                <a:ea typeface="+mn-lt"/>
                <a:cs typeface="+mn-lt"/>
              </a:rPr>
              <a:t>көмектесетін</a:t>
            </a:r>
            <a:r>
              <a:rPr lang="ru-RU" dirty="0"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latin typeface="Times New Roman"/>
                <a:ea typeface="+mn-lt"/>
                <a:cs typeface="+mn-lt"/>
              </a:rPr>
              <a:t>көптеген</a:t>
            </a:r>
            <a:r>
              <a:rPr lang="ru-RU" dirty="0"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latin typeface="Times New Roman"/>
                <a:ea typeface="+mn-lt"/>
                <a:cs typeface="+mn-lt"/>
              </a:rPr>
              <a:t>психологиялық-педагогикалық</a:t>
            </a:r>
            <a:r>
              <a:rPr lang="ru-RU" dirty="0"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latin typeface="Times New Roman"/>
                <a:ea typeface="+mn-lt"/>
                <a:cs typeface="+mn-lt"/>
              </a:rPr>
              <a:t>әдістер</a:t>
            </a:r>
            <a:r>
              <a:rPr lang="ru-RU" dirty="0">
                <a:latin typeface="Times New Roman"/>
                <a:ea typeface="+mn-lt"/>
                <a:cs typeface="+mn-lt"/>
              </a:rPr>
              <a:t> бар.</a:t>
            </a:r>
            <a:endParaRPr lang="ru-RU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ru-RU" dirty="0">
                <a:latin typeface="Times New Roman"/>
                <a:ea typeface="+mn-lt"/>
                <a:cs typeface="+mn-lt"/>
              </a:rPr>
              <a:t>Натансон Э.Ш., </a:t>
            </a:r>
            <a:r>
              <a:rPr lang="ru-RU" dirty="0" err="1">
                <a:latin typeface="Times New Roman"/>
                <a:ea typeface="+mn-lt"/>
                <a:cs typeface="+mn-lt"/>
              </a:rPr>
              <a:t>Гонеев</a:t>
            </a:r>
            <a:r>
              <a:rPr lang="ru-RU" dirty="0">
                <a:latin typeface="Times New Roman"/>
                <a:ea typeface="+mn-lt"/>
                <a:cs typeface="+mn-lt"/>
              </a:rPr>
              <a:t> А. Д. </a:t>
            </a:r>
            <a:r>
              <a:rPr lang="ru-RU" dirty="0" err="1">
                <a:latin typeface="Times New Roman"/>
                <a:ea typeface="+mn-lt"/>
                <a:cs typeface="+mn-lt"/>
              </a:rPr>
              <a:t>девиантты</a:t>
            </a:r>
            <a:r>
              <a:rPr lang="ru-RU" dirty="0"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latin typeface="Times New Roman"/>
                <a:ea typeface="+mn-lt"/>
                <a:cs typeface="+mn-lt"/>
              </a:rPr>
              <a:t>мінез</a:t>
            </a:r>
            <a:r>
              <a:rPr lang="ru-RU" dirty="0">
                <a:latin typeface="Times New Roman"/>
                <a:ea typeface="+mn-lt"/>
                <a:cs typeface="+mn-lt"/>
              </a:rPr>
              <a:t> - </a:t>
            </a:r>
            <a:r>
              <a:rPr lang="ru-RU" dirty="0" err="1">
                <a:latin typeface="Times New Roman"/>
                <a:ea typeface="+mn-lt"/>
                <a:cs typeface="+mn-lt"/>
              </a:rPr>
              <a:t>құлықты</a:t>
            </a:r>
            <a:r>
              <a:rPr lang="ru-RU" dirty="0"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latin typeface="Times New Roman"/>
                <a:ea typeface="+mn-lt"/>
                <a:cs typeface="+mn-lt"/>
              </a:rPr>
              <a:t>түзететін</a:t>
            </a:r>
            <a:r>
              <a:rPr lang="ru-RU" dirty="0"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latin typeface="Times New Roman"/>
                <a:ea typeface="+mn-lt"/>
                <a:cs typeface="+mn-lt"/>
              </a:rPr>
              <a:t>басқа</a:t>
            </a:r>
            <a:r>
              <a:rPr lang="ru-RU" dirty="0"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latin typeface="Times New Roman"/>
                <a:ea typeface="+mn-lt"/>
                <a:cs typeface="+mn-lt"/>
              </a:rPr>
              <a:t>педагогикалық</a:t>
            </a:r>
            <a:r>
              <a:rPr lang="ru-RU" dirty="0"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latin typeface="Times New Roman"/>
                <a:ea typeface="+mn-lt"/>
                <a:cs typeface="+mn-lt"/>
              </a:rPr>
              <a:t>әдістерді</a:t>
            </a:r>
            <a:r>
              <a:rPr lang="ru-RU" dirty="0"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latin typeface="Times New Roman"/>
                <a:ea typeface="+mn-lt"/>
                <a:cs typeface="+mn-lt"/>
              </a:rPr>
              <a:t>жіктейді</a:t>
            </a:r>
            <a:r>
              <a:rPr lang="ru-RU" dirty="0">
                <a:latin typeface="Times New Roman"/>
                <a:ea typeface="+mn-lt"/>
                <a:cs typeface="+mn-lt"/>
              </a:rPr>
              <a:t>: </a:t>
            </a:r>
            <a:r>
              <a:rPr lang="ru-RU" dirty="0" err="1">
                <a:latin typeface="Times New Roman"/>
                <a:ea typeface="+mn-lt"/>
                <a:cs typeface="+mn-lt"/>
              </a:rPr>
              <a:t>бірлескен</a:t>
            </a:r>
            <a:r>
              <a:rPr lang="ru-RU" dirty="0">
                <a:latin typeface="Times New Roman"/>
                <a:ea typeface="+mn-lt"/>
                <a:cs typeface="+mn-lt"/>
              </a:rPr>
              <a:t>, </a:t>
            </a:r>
            <a:r>
              <a:rPr lang="ru-RU" dirty="0" err="1">
                <a:latin typeface="Times New Roman"/>
                <a:ea typeface="+mn-lt"/>
                <a:cs typeface="+mn-lt"/>
              </a:rPr>
              <a:t>көмекші</a:t>
            </a:r>
            <a:r>
              <a:rPr lang="ru-RU" dirty="0">
                <a:latin typeface="Times New Roman"/>
                <a:ea typeface="+mn-lt"/>
                <a:cs typeface="+mn-lt"/>
              </a:rPr>
              <a:t>, </a:t>
            </a:r>
            <a:r>
              <a:rPr lang="ru-RU" dirty="0" err="1">
                <a:latin typeface="Times New Roman"/>
                <a:ea typeface="+mn-lt"/>
                <a:cs typeface="+mn-lt"/>
              </a:rPr>
              <a:t>тежегіш</a:t>
            </a:r>
            <a:r>
              <a:rPr lang="ru-RU" dirty="0">
                <a:latin typeface="Times New Roman"/>
                <a:ea typeface="+mn-lt"/>
                <a:cs typeface="+mn-lt"/>
              </a:rPr>
              <a:t>.</a:t>
            </a:r>
            <a:endParaRPr lang="ru-RU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ru-RU" b="1" dirty="0" err="1">
                <a:latin typeface="Times New Roman"/>
                <a:ea typeface="+mn-lt"/>
                <a:cs typeface="+mn-lt"/>
              </a:rPr>
              <a:t>Шығармашылық</a:t>
            </a:r>
            <a:r>
              <a:rPr lang="ru-RU" b="1" dirty="0">
                <a:latin typeface="Times New Roman"/>
                <a:ea typeface="+mn-lt"/>
                <a:cs typeface="+mn-lt"/>
              </a:rPr>
              <a:t> </a:t>
            </a:r>
            <a:r>
              <a:rPr lang="ru-RU" b="1" dirty="0" err="1">
                <a:latin typeface="Times New Roman"/>
                <a:ea typeface="+mn-lt"/>
                <a:cs typeface="+mn-lt"/>
              </a:rPr>
              <a:t>әдістер</a:t>
            </a:r>
            <a:r>
              <a:rPr lang="ru-RU" b="1" dirty="0">
                <a:latin typeface="Times New Roman"/>
                <a:ea typeface="+mn-lt"/>
                <a:cs typeface="+mn-lt"/>
              </a:rPr>
              <a:t>:</a:t>
            </a:r>
            <a:endParaRPr lang="ru-RU" b="1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ru-RU" dirty="0">
                <a:latin typeface="Times New Roman"/>
                <a:ea typeface="+mn-lt"/>
                <a:cs typeface="+mn-lt"/>
              </a:rPr>
              <a:t>- педагог пен </a:t>
            </a:r>
            <a:r>
              <a:rPr lang="ru-RU" dirty="0" err="1">
                <a:latin typeface="Times New Roman"/>
                <a:ea typeface="+mn-lt"/>
                <a:cs typeface="+mn-lt"/>
              </a:rPr>
              <a:t>тәрбиеленушілер</a:t>
            </a:r>
            <a:r>
              <a:rPr lang="ru-RU" dirty="0"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latin typeface="Times New Roman"/>
                <a:ea typeface="+mn-lt"/>
                <a:cs typeface="+mn-lt"/>
              </a:rPr>
              <a:t>арасындағы</a:t>
            </a:r>
            <a:r>
              <a:rPr lang="ru-RU" dirty="0"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latin typeface="Times New Roman"/>
                <a:ea typeface="+mn-lt"/>
                <a:cs typeface="+mn-lt"/>
              </a:rPr>
              <a:t>қарым-қатынасты</a:t>
            </a:r>
            <a:r>
              <a:rPr lang="ru-RU" dirty="0"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latin typeface="Times New Roman"/>
                <a:ea typeface="+mn-lt"/>
                <a:cs typeface="+mn-lt"/>
              </a:rPr>
              <a:t>жақсартуға</a:t>
            </a:r>
            <a:r>
              <a:rPr lang="ru-RU" dirty="0"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latin typeface="Times New Roman"/>
                <a:ea typeface="+mn-lt"/>
                <a:cs typeface="+mn-lt"/>
              </a:rPr>
              <a:t>жәрдемдесетін</a:t>
            </a:r>
            <a:r>
              <a:rPr lang="ru-RU" dirty="0">
                <a:latin typeface="Times New Roman"/>
                <a:ea typeface="+mn-lt"/>
                <a:cs typeface="+mn-lt"/>
              </a:rPr>
              <a:t>, </a:t>
            </a:r>
            <a:r>
              <a:rPr lang="ru-RU" dirty="0" err="1">
                <a:latin typeface="Times New Roman"/>
                <a:ea typeface="+mn-lt"/>
                <a:cs typeface="+mn-lt"/>
              </a:rPr>
              <a:t>олардың</a:t>
            </a:r>
            <a:r>
              <a:rPr lang="ru-RU" dirty="0"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latin typeface="Times New Roman"/>
                <a:ea typeface="+mn-lt"/>
                <a:cs typeface="+mn-lt"/>
              </a:rPr>
              <a:t>арасында</a:t>
            </a:r>
            <a:r>
              <a:rPr lang="ru-RU" dirty="0"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latin typeface="Times New Roman"/>
                <a:ea typeface="+mn-lt"/>
                <a:cs typeface="+mn-lt"/>
              </a:rPr>
              <a:t>рухани</a:t>
            </a:r>
            <a:r>
              <a:rPr lang="ru-RU" dirty="0"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latin typeface="Times New Roman"/>
                <a:ea typeface="+mn-lt"/>
                <a:cs typeface="+mn-lt"/>
              </a:rPr>
              <a:t>байланыс</a:t>
            </a:r>
            <a:r>
              <a:rPr lang="ru-RU" dirty="0"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latin typeface="Times New Roman"/>
                <a:ea typeface="+mn-lt"/>
                <a:cs typeface="+mn-lt"/>
              </a:rPr>
              <a:t>орнататын</a:t>
            </a:r>
            <a:r>
              <a:rPr lang="ru-RU" dirty="0">
                <a:latin typeface="Times New Roman"/>
                <a:ea typeface="+mn-lt"/>
                <a:cs typeface="+mn-lt"/>
              </a:rPr>
              <a:t> (</a:t>
            </a:r>
            <a:r>
              <a:rPr lang="ru-RU" dirty="0" err="1">
                <a:latin typeface="Times New Roman"/>
                <a:ea typeface="+mn-lt"/>
                <a:cs typeface="+mn-lt"/>
              </a:rPr>
              <a:t>мейірімділік</a:t>
            </a:r>
            <a:r>
              <a:rPr lang="ru-RU" dirty="0">
                <a:latin typeface="Times New Roman"/>
                <a:ea typeface="+mn-lt"/>
                <a:cs typeface="+mn-lt"/>
              </a:rPr>
              <a:t>, </a:t>
            </a:r>
            <a:r>
              <a:rPr lang="ru-RU" dirty="0" err="1">
                <a:latin typeface="Times New Roman"/>
                <a:ea typeface="+mn-lt"/>
                <a:cs typeface="+mn-lt"/>
              </a:rPr>
              <a:t>зейін</a:t>
            </a:r>
            <a:r>
              <a:rPr lang="ru-RU" dirty="0">
                <a:latin typeface="Times New Roman"/>
                <a:ea typeface="+mn-lt"/>
                <a:cs typeface="+mn-lt"/>
              </a:rPr>
              <a:t> мен </a:t>
            </a:r>
            <a:r>
              <a:rPr lang="ru-RU" dirty="0" err="1">
                <a:latin typeface="Times New Roman"/>
                <a:ea typeface="+mn-lt"/>
                <a:cs typeface="+mn-lt"/>
              </a:rPr>
              <a:t>қамқорлық</a:t>
            </a:r>
            <a:r>
              <a:rPr lang="ru-RU" dirty="0"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latin typeface="Times New Roman"/>
                <a:ea typeface="+mn-lt"/>
                <a:cs typeface="+mn-lt"/>
              </a:rPr>
              <a:t>көрсету</a:t>
            </a:r>
            <a:r>
              <a:rPr lang="ru-RU" dirty="0">
                <a:latin typeface="Times New Roman"/>
                <a:ea typeface="+mn-lt"/>
                <a:cs typeface="+mn-lt"/>
              </a:rPr>
              <a:t>; </a:t>
            </a:r>
            <a:r>
              <a:rPr lang="ru-RU" dirty="0" err="1">
                <a:latin typeface="Times New Roman"/>
                <a:ea typeface="+mn-lt"/>
                <a:cs typeface="+mn-lt"/>
              </a:rPr>
              <a:t>өтініштер</a:t>
            </a:r>
            <a:r>
              <a:rPr lang="ru-RU" dirty="0">
                <a:latin typeface="Times New Roman"/>
                <a:ea typeface="+mn-lt"/>
                <a:cs typeface="+mn-lt"/>
              </a:rPr>
              <a:t>, </a:t>
            </a:r>
            <a:r>
              <a:rPr lang="ru-RU" dirty="0" err="1">
                <a:latin typeface="Times New Roman"/>
                <a:ea typeface="+mn-lt"/>
                <a:cs typeface="+mn-lt"/>
              </a:rPr>
              <a:t>көтермелеу</a:t>
            </a:r>
            <a:r>
              <a:rPr lang="ru-RU" dirty="0">
                <a:latin typeface="Times New Roman"/>
                <a:ea typeface="+mn-lt"/>
                <a:cs typeface="+mn-lt"/>
              </a:rPr>
              <a:t>; </a:t>
            </a:r>
            <a:r>
              <a:rPr lang="ru-RU" dirty="0" err="1">
                <a:latin typeface="Times New Roman"/>
                <a:ea typeface="+mn-lt"/>
                <a:cs typeface="+mn-lt"/>
              </a:rPr>
              <a:t>кешірім</a:t>
            </a:r>
            <a:r>
              <a:rPr lang="ru-RU" dirty="0">
                <a:latin typeface="Times New Roman"/>
                <a:ea typeface="+mn-lt"/>
                <a:cs typeface="+mn-lt"/>
              </a:rPr>
              <a:t>; </a:t>
            </a:r>
            <a:r>
              <a:rPr lang="ru-RU" dirty="0" err="1">
                <a:latin typeface="Times New Roman"/>
                <a:ea typeface="+mn-lt"/>
                <a:cs typeface="+mn-lt"/>
              </a:rPr>
              <a:t>қайғы-қасірет</a:t>
            </a:r>
            <a:r>
              <a:rPr lang="ru-RU" dirty="0"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latin typeface="Times New Roman"/>
                <a:ea typeface="+mn-lt"/>
                <a:cs typeface="+mn-lt"/>
              </a:rPr>
              <a:t>көрсету</a:t>
            </a:r>
            <a:r>
              <a:rPr lang="ru-RU" dirty="0">
                <a:latin typeface="Times New Roman"/>
                <a:ea typeface="+mn-lt"/>
                <a:cs typeface="+mn-lt"/>
              </a:rPr>
              <a:t>);</a:t>
            </a:r>
            <a:endParaRPr lang="ru-RU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ru-RU" dirty="0">
                <a:latin typeface="Times New Roman"/>
                <a:ea typeface="+mn-lt"/>
                <a:cs typeface="+mn-lt"/>
              </a:rPr>
              <a:t>- </a:t>
            </a:r>
            <a:r>
              <a:rPr lang="ru-RU" dirty="0" err="1">
                <a:latin typeface="Times New Roman"/>
                <a:ea typeface="+mn-lt"/>
                <a:cs typeface="+mn-lt"/>
              </a:rPr>
              <a:t>баланың</a:t>
            </a:r>
            <a:r>
              <a:rPr lang="ru-RU" dirty="0"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latin typeface="Times New Roman"/>
                <a:ea typeface="+mn-lt"/>
                <a:cs typeface="+mn-lt"/>
              </a:rPr>
              <a:t>үлгерімін</a:t>
            </a:r>
            <a:r>
              <a:rPr lang="ru-RU" dirty="0"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latin typeface="Times New Roman"/>
                <a:ea typeface="+mn-lt"/>
                <a:cs typeface="+mn-lt"/>
              </a:rPr>
              <a:t>арттыруға</a:t>
            </a:r>
            <a:r>
              <a:rPr lang="ru-RU" dirty="0"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latin typeface="Times New Roman"/>
                <a:ea typeface="+mn-lt"/>
                <a:cs typeface="+mn-lt"/>
              </a:rPr>
              <a:t>ықпал</a:t>
            </a:r>
            <a:r>
              <a:rPr lang="ru-RU" dirty="0"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latin typeface="Times New Roman"/>
                <a:ea typeface="+mn-lt"/>
                <a:cs typeface="+mn-lt"/>
              </a:rPr>
              <a:t>етеді</a:t>
            </a:r>
            <a:r>
              <a:rPr lang="ru-RU" dirty="0">
                <a:latin typeface="Times New Roman"/>
                <a:ea typeface="+mn-lt"/>
                <a:cs typeface="+mn-lt"/>
              </a:rPr>
              <a:t> (</a:t>
            </a:r>
            <a:r>
              <a:rPr lang="ru-RU" dirty="0" err="1">
                <a:latin typeface="Times New Roman"/>
                <a:ea typeface="+mn-lt"/>
                <a:cs typeface="+mn-lt"/>
              </a:rPr>
              <a:t>оқу</a:t>
            </a:r>
            <a:r>
              <a:rPr lang="ru-RU" dirty="0"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latin typeface="Times New Roman"/>
                <a:ea typeface="+mn-lt"/>
                <a:cs typeface="+mn-lt"/>
              </a:rPr>
              <a:t>жетістіктерін</a:t>
            </a:r>
            <a:r>
              <a:rPr lang="ru-RU" dirty="0"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latin typeface="Times New Roman"/>
                <a:ea typeface="+mn-lt"/>
                <a:cs typeface="+mn-lt"/>
              </a:rPr>
              <a:t>ұйымдастыру</a:t>
            </a:r>
            <a:r>
              <a:rPr lang="ru-RU" dirty="0">
                <a:latin typeface="Times New Roman"/>
                <a:ea typeface="+mn-lt"/>
                <a:cs typeface="+mn-lt"/>
              </a:rPr>
              <a:t>; </a:t>
            </a:r>
            <a:r>
              <a:rPr lang="ru-RU" dirty="0" err="1">
                <a:latin typeface="Times New Roman"/>
                <a:ea typeface="+mn-lt"/>
                <a:cs typeface="+mn-lt"/>
              </a:rPr>
              <a:t>жақсы</a:t>
            </a:r>
            <a:r>
              <a:rPr lang="ru-RU" dirty="0"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latin typeface="Times New Roman"/>
                <a:ea typeface="+mn-lt"/>
                <a:cs typeface="+mn-lt"/>
              </a:rPr>
              <a:t>нәтижелерді</a:t>
            </a:r>
            <a:r>
              <a:rPr lang="ru-RU" dirty="0"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latin typeface="Times New Roman"/>
                <a:ea typeface="+mn-lt"/>
                <a:cs typeface="+mn-lt"/>
              </a:rPr>
              <a:t>күту</a:t>
            </a:r>
            <a:r>
              <a:rPr lang="ru-RU" dirty="0">
                <a:latin typeface="Times New Roman"/>
                <a:ea typeface="+mn-lt"/>
                <a:cs typeface="+mn-lt"/>
              </a:rPr>
              <a:t>);</a:t>
            </a:r>
            <a:endParaRPr lang="ru-RU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ru-RU" dirty="0">
                <a:latin typeface="Times New Roman"/>
                <a:ea typeface="+mn-lt"/>
                <a:cs typeface="+mn-lt"/>
              </a:rPr>
              <a:t>- </a:t>
            </a:r>
            <a:r>
              <a:rPr lang="ru-RU" dirty="0" err="1">
                <a:latin typeface="Times New Roman"/>
                <a:ea typeface="+mn-lt"/>
                <a:cs typeface="+mn-lt"/>
              </a:rPr>
              <a:t>тәрбиеленушіні</a:t>
            </a:r>
            <a:r>
              <a:rPr lang="ru-RU" dirty="0"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latin typeface="Times New Roman"/>
                <a:ea typeface="+mn-lt"/>
                <a:cs typeface="+mn-lt"/>
              </a:rPr>
              <a:t>моральдық</a:t>
            </a:r>
            <a:r>
              <a:rPr lang="ru-RU" dirty="0"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latin typeface="Times New Roman"/>
                <a:ea typeface="+mn-lt"/>
                <a:cs typeface="+mn-lt"/>
              </a:rPr>
              <a:t>құнды</a:t>
            </a:r>
            <a:r>
              <a:rPr lang="ru-RU" dirty="0"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latin typeface="Times New Roman"/>
                <a:ea typeface="+mn-lt"/>
                <a:cs typeface="+mn-lt"/>
              </a:rPr>
              <a:t>іс</a:t>
            </a:r>
            <a:r>
              <a:rPr lang="ru-RU" dirty="0">
                <a:latin typeface="Times New Roman"/>
                <a:ea typeface="+mn-lt"/>
                <a:cs typeface="+mn-lt"/>
              </a:rPr>
              <a:t> - </a:t>
            </a:r>
            <a:r>
              <a:rPr lang="ru-RU" dirty="0" err="1">
                <a:latin typeface="Times New Roman"/>
                <a:ea typeface="+mn-lt"/>
                <a:cs typeface="+mn-lt"/>
              </a:rPr>
              <a:t>әрекеттер</a:t>
            </a:r>
            <a:r>
              <a:rPr lang="ru-RU" dirty="0"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latin typeface="Times New Roman"/>
                <a:ea typeface="+mn-lt"/>
                <a:cs typeface="+mn-lt"/>
              </a:rPr>
              <a:t>жасауға</a:t>
            </a:r>
            <a:r>
              <a:rPr lang="ru-RU" dirty="0">
                <a:latin typeface="Times New Roman"/>
                <a:ea typeface="+mn-lt"/>
                <a:cs typeface="+mn-lt"/>
              </a:rPr>
              <a:t>, </a:t>
            </a:r>
            <a:r>
              <a:rPr lang="ru-RU" dirty="0" err="1">
                <a:latin typeface="Times New Roman"/>
                <a:ea typeface="+mn-lt"/>
                <a:cs typeface="+mn-lt"/>
              </a:rPr>
              <a:t>дұрыс</a:t>
            </a:r>
            <a:r>
              <a:rPr lang="ru-RU" dirty="0"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latin typeface="Times New Roman"/>
                <a:ea typeface="+mn-lt"/>
                <a:cs typeface="+mn-lt"/>
              </a:rPr>
              <a:t>мінез</a:t>
            </a:r>
            <a:r>
              <a:rPr lang="ru-RU" dirty="0">
                <a:latin typeface="Times New Roman"/>
                <a:ea typeface="+mn-lt"/>
                <a:cs typeface="+mn-lt"/>
              </a:rPr>
              <a:t> - </a:t>
            </a:r>
            <a:r>
              <a:rPr lang="ru-RU" dirty="0" err="1">
                <a:latin typeface="Times New Roman"/>
                <a:ea typeface="+mn-lt"/>
                <a:cs typeface="+mn-lt"/>
              </a:rPr>
              <a:t>құлық</a:t>
            </a:r>
            <a:r>
              <a:rPr lang="ru-RU" dirty="0"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latin typeface="Times New Roman"/>
                <a:ea typeface="+mn-lt"/>
                <a:cs typeface="+mn-lt"/>
              </a:rPr>
              <a:t>тәжірибесін</a:t>
            </a:r>
            <a:r>
              <a:rPr lang="ru-RU" dirty="0"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latin typeface="Times New Roman"/>
                <a:ea typeface="+mn-lt"/>
                <a:cs typeface="+mn-lt"/>
              </a:rPr>
              <a:t>жинақтауға</a:t>
            </a:r>
            <a:r>
              <a:rPr lang="ru-RU" dirty="0">
                <a:latin typeface="Times New Roman"/>
                <a:ea typeface="+mn-lt"/>
                <a:cs typeface="+mn-lt"/>
              </a:rPr>
              <a:t> (</a:t>
            </a:r>
            <a:r>
              <a:rPr lang="ru-RU" dirty="0" err="1">
                <a:latin typeface="Times New Roman"/>
                <a:ea typeface="+mn-lt"/>
                <a:cs typeface="+mn-lt"/>
              </a:rPr>
              <a:t>қашу</a:t>
            </a:r>
            <a:r>
              <a:rPr lang="ru-RU" dirty="0">
                <a:latin typeface="Times New Roman"/>
                <a:ea typeface="+mn-lt"/>
                <a:cs typeface="+mn-lt"/>
              </a:rPr>
              <a:t>, </a:t>
            </a:r>
            <a:r>
              <a:rPr lang="ru-RU" dirty="0" err="1">
                <a:latin typeface="Times New Roman"/>
                <a:ea typeface="+mn-lt"/>
                <a:cs typeface="+mn-lt"/>
              </a:rPr>
              <a:t>сенім</a:t>
            </a:r>
            <a:r>
              <a:rPr lang="ru-RU" dirty="0">
                <a:latin typeface="Times New Roman"/>
                <a:ea typeface="+mn-lt"/>
                <a:cs typeface="+mn-lt"/>
              </a:rPr>
              <a:t>, </a:t>
            </a:r>
            <a:r>
              <a:rPr lang="ru-RU" dirty="0" err="1">
                <a:latin typeface="Times New Roman"/>
                <a:ea typeface="+mn-lt"/>
                <a:cs typeface="+mn-lt"/>
              </a:rPr>
              <a:t>моральдық</a:t>
            </a:r>
            <a:r>
              <a:rPr lang="ru-RU" dirty="0"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latin typeface="Times New Roman"/>
                <a:ea typeface="+mn-lt"/>
                <a:cs typeface="+mn-lt"/>
              </a:rPr>
              <a:t>қолдау</a:t>
            </a:r>
            <a:r>
              <a:rPr lang="ru-RU" dirty="0"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latin typeface="Times New Roman"/>
                <a:ea typeface="+mn-lt"/>
                <a:cs typeface="+mn-lt"/>
              </a:rPr>
              <a:t>және</a:t>
            </a:r>
            <a:r>
              <a:rPr lang="ru-RU" dirty="0"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latin typeface="Times New Roman"/>
                <a:ea typeface="+mn-lt"/>
                <a:cs typeface="+mn-lt"/>
              </a:rPr>
              <a:t>өз</a:t>
            </a:r>
            <a:r>
              <a:rPr lang="ru-RU" dirty="0"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latin typeface="Times New Roman"/>
                <a:ea typeface="+mn-lt"/>
                <a:cs typeface="+mn-lt"/>
              </a:rPr>
              <a:t>күштеріне</a:t>
            </a:r>
            <a:r>
              <a:rPr lang="ru-RU" dirty="0"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latin typeface="Times New Roman"/>
                <a:ea typeface="+mn-lt"/>
                <a:cs typeface="+mn-lt"/>
              </a:rPr>
              <a:t>деген</a:t>
            </a:r>
            <a:r>
              <a:rPr lang="ru-RU" dirty="0"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latin typeface="Times New Roman"/>
                <a:ea typeface="+mn-lt"/>
                <a:cs typeface="+mn-lt"/>
              </a:rPr>
              <a:t>сенімді</a:t>
            </a:r>
            <a:r>
              <a:rPr lang="ru-RU" dirty="0"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latin typeface="Times New Roman"/>
                <a:ea typeface="+mn-lt"/>
                <a:cs typeface="+mn-lt"/>
              </a:rPr>
              <a:t>нығайту</a:t>
            </a:r>
            <a:r>
              <a:rPr lang="ru-RU" dirty="0">
                <a:latin typeface="Times New Roman"/>
                <a:ea typeface="+mn-lt"/>
                <a:cs typeface="+mn-lt"/>
              </a:rPr>
              <a:t>, </a:t>
            </a:r>
            <a:r>
              <a:rPr lang="ru-RU" dirty="0" err="1">
                <a:latin typeface="Times New Roman"/>
                <a:ea typeface="+mn-lt"/>
                <a:cs typeface="+mn-lt"/>
              </a:rPr>
              <a:t>қызықты</a:t>
            </a:r>
            <a:r>
              <a:rPr lang="ru-RU" dirty="0"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latin typeface="Times New Roman"/>
                <a:ea typeface="+mn-lt"/>
                <a:cs typeface="+mn-lt"/>
              </a:rPr>
              <a:t>іс-әрекетке</a:t>
            </a:r>
            <a:r>
              <a:rPr lang="ru-RU" dirty="0"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latin typeface="Times New Roman"/>
                <a:ea typeface="+mn-lt"/>
                <a:cs typeface="+mn-lt"/>
              </a:rPr>
              <a:t>тарту</a:t>
            </a:r>
            <a:r>
              <a:rPr lang="ru-RU" dirty="0">
                <a:latin typeface="Times New Roman"/>
                <a:ea typeface="+mn-lt"/>
                <a:cs typeface="+mn-lt"/>
              </a:rPr>
              <a:t>; </a:t>
            </a:r>
            <a:r>
              <a:rPr lang="ru-RU" dirty="0" err="1">
                <a:latin typeface="Times New Roman"/>
                <a:ea typeface="+mn-lt"/>
                <a:cs typeface="+mn-lt"/>
              </a:rPr>
              <a:t>адамгершілік</a:t>
            </a:r>
            <a:r>
              <a:rPr lang="ru-RU" dirty="0"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latin typeface="Times New Roman"/>
                <a:ea typeface="+mn-lt"/>
                <a:cs typeface="+mn-lt"/>
              </a:rPr>
              <a:t>сезімдерді</a:t>
            </a:r>
            <a:r>
              <a:rPr lang="ru-RU" dirty="0"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latin typeface="Times New Roman"/>
                <a:ea typeface="+mn-lt"/>
                <a:cs typeface="+mn-lt"/>
              </a:rPr>
              <a:t>ояту</a:t>
            </a:r>
            <a:r>
              <a:rPr lang="ru-RU" dirty="0">
                <a:latin typeface="Times New Roman"/>
                <a:ea typeface="+mn-lt"/>
                <a:cs typeface="+mn-lt"/>
              </a:rPr>
              <a:t>; </a:t>
            </a:r>
            <a:r>
              <a:rPr lang="ru-RU" dirty="0" err="1">
                <a:latin typeface="Times New Roman"/>
                <a:ea typeface="+mn-lt"/>
                <a:cs typeface="+mn-lt"/>
              </a:rPr>
              <a:t>адамгершілік</a:t>
            </a:r>
            <a:r>
              <a:rPr lang="ru-RU" dirty="0"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latin typeface="Times New Roman"/>
                <a:ea typeface="+mn-lt"/>
                <a:cs typeface="+mn-lt"/>
              </a:rPr>
              <a:t>жаттығулар</a:t>
            </a:r>
            <a:r>
              <a:rPr lang="ru-RU" dirty="0">
                <a:latin typeface="Times New Roman"/>
                <a:ea typeface="+mn-lt"/>
                <a:cs typeface="+mn-lt"/>
              </a:rPr>
              <a:t>)</a:t>
            </a:r>
            <a:r>
              <a:rPr lang="ru-RU" dirty="0" err="1">
                <a:latin typeface="Times New Roman"/>
                <a:ea typeface="+mn-lt"/>
                <a:cs typeface="+mn-lt"/>
              </a:rPr>
              <a:t>тартады</a:t>
            </a:r>
            <a:r>
              <a:rPr lang="ru-RU" dirty="0">
                <a:latin typeface="Times New Roman"/>
                <a:ea typeface="+mn-lt"/>
                <a:cs typeface="+mn-lt"/>
              </a:rPr>
              <a:t>;</a:t>
            </a:r>
            <a:endParaRPr lang="ru-RU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02549580"/>
      </p:ext>
    </p:extLst>
  </p:cSld>
  <p:clrMapOvr>
    <a:masterClrMapping/>
  </p:clrMapOvr>
</p:sld>
</file>

<file path=ppt/theme/theme1.xml><?xml version="1.0" encoding="utf-8"?>
<a:theme xmlns:a="http://schemas.openxmlformats.org/drawingml/2006/main" name="SwellVTI">
  <a:themeElements>
    <a:clrScheme name="Swell">
      <a:dk1>
        <a:sysClr val="windowText" lastClr="000000"/>
      </a:dk1>
      <a:lt1>
        <a:sysClr val="window" lastClr="FFFFFF"/>
      </a:lt1>
      <a:dk2>
        <a:srgbClr val="233B47"/>
      </a:dk2>
      <a:lt2>
        <a:srgbClr val="FEEFD9"/>
      </a:lt2>
      <a:accent1>
        <a:srgbClr val="16AEA7"/>
      </a:accent1>
      <a:accent2>
        <a:srgbClr val="618F88"/>
      </a:accent2>
      <a:accent3>
        <a:srgbClr val="7A9973"/>
      </a:accent3>
      <a:accent4>
        <a:srgbClr val="8AAE8E"/>
      </a:accent4>
      <a:accent5>
        <a:srgbClr val="EB8F60"/>
      </a:accent5>
      <a:accent6>
        <a:srgbClr val="E57A6F"/>
      </a:accent6>
      <a:hlink>
        <a:srgbClr val="13968F"/>
      </a:hlink>
      <a:folHlink>
        <a:srgbClr val="E56152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wellVTI" id="{8361A04D-931A-43DC-973B-1B0B1DD5DECC}" vid="{6DDB23E8-D18E-4BDA-98D6-324466149EB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102</TotalTime>
  <Words>653</Words>
  <Application>Microsoft Office PowerPoint</Application>
  <PresentationFormat>Широкоэкранный</PresentationFormat>
  <Paragraphs>55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Neue Haas Grotesk Text Pro</vt:lpstr>
      <vt:lpstr>Times New Roman</vt:lpstr>
      <vt:lpstr>TimesNewRomanPSMT</vt:lpstr>
      <vt:lpstr>Wingdings</vt:lpstr>
      <vt:lpstr>SwellVTI</vt:lpstr>
      <vt:lpstr>Психологиялық-педагогикалық түзету іс-шараларының ұйымдастыру негіздері</vt:lpstr>
      <vt:lpstr>Жоспары: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Тәрбие процесінде балаға педагогикалық әсер ету әдістері А. Р. Борисевич, В. Н. Пунчик. 9-суретте көрсетілген.</vt:lpstr>
      <vt:lpstr>Қорытынды</vt:lpstr>
      <vt:lpstr>Пайдаланылған әдебиеттер: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HP</cp:lastModifiedBy>
  <cp:revision>254</cp:revision>
  <dcterms:created xsi:type="dcterms:W3CDTF">2023-11-20T13:42:41Z</dcterms:created>
  <dcterms:modified xsi:type="dcterms:W3CDTF">2024-11-11T14:55:56Z</dcterms:modified>
</cp:coreProperties>
</file>